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0"/>
  </p:notesMasterIdLst>
  <p:sldIdLst>
    <p:sldId id="268" r:id="rId2"/>
    <p:sldId id="270" r:id="rId3"/>
    <p:sldId id="271" r:id="rId4"/>
    <p:sldId id="272" r:id="rId5"/>
    <p:sldId id="265" r:id="rId6"/>
    <p:sldId id="301" r:id="rId7"/>
    <p:sldId id="302" r:id="rId8"/>
    <p:sldId id="303" r:id="rId9"/>
    <p:sldId id="304" r:id="rId10"/>
    <p:sldId id="284" r:id="rId11"/>
    <p:sldId id="305" r:id="rId12"/>
    <p:sldId id="306" r:id="rId13"/>
    <p:sldId id="289" r:id="rId14"/>
    <p:sldId id="308" r:id="rId15"/>
    <p:sldId id="307" r:id="rId16"/>
    <p:sldId id="309" r:id="rId17"/>
    <p:sldId id="310" r:id="rId18"/>
    <p:sldId id="311" r:id="rId19"/>
    <p:sldId id="312" r:id="rId20"/>
    <p:sldId id="313" r:id="rId21"/>
    <p:sldId id="315" r:id="rId22"/>
    <p:sldId id="316" r:id="rId23"/>
    <p:sldId id="317" r:id="rId24"/>
    <p:sldId id="318" r:id="rId25"/>
    <p:sldId id="319" r:id="rId26"/>
    <p:sldId id="320" r:id="rId27"/>
    <p:sldId id="321" r:id="rId28"/>
    <p:sldId id="322" r:id="rId29"/>
    <p:sldId id="323" r:id="rId30"/>
    <p:sldId id="324" r:id="rId31"/>
    <p:sldId id="325" r:id="rId32"/>
    <p:sldId id="337" r:id="rId33"/>
    <p:sldId id="326" r:id="rId34"/>
    <p:sldId id="327" r:id="rId35"/>
    <p:sldId id="328" r:id="rId36"/>
    <p:sldId id="329" r:id="rId37"/>
    <p:sldId id="330" r:id="rId38"/>
    <p:sldId id="331" r:id="rId39"/>
    <p:sldId id="332" r:id="rId40"/>
    <p:sldId id="333" r:id="rId41"/>
    <p:sldId id="334" r:id="rId42"/>
    <p:sldId id="338" r:id="rId43"/>
    <p:sldId id="277" r:id="rId44"/>
    <p:sldId id="278" r:id="rId45"/>
    <p:sldId id="299" r:id="rId46"/>
    <p:sldId id="300" r:id="rId47"/>
    <p:sldId id="335" r:id="rId48"/>
    <p:sldId id="287" r:id="rId4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ED78B"/>
    <a:srgbClr val="3CC508"/>
    <a:srgbClr val="6ECDA0"/>
    <a:srgbClr val="86CABA"/>
    <a:srgbClr val="65E7FF"/>
    <a:srgbClr val="EBF1E9"/>
    <a:srgbClr val="AFB2AE"/>
    <a:srgbClr val="0B5D3E"/>
    <a:srgbClr val="FF6699"/>
    <a:srgbClr val="E87F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632" autoAdjust="0"/>
    <p:restoredTop sz="94660"/>
  </p:normalViewPr>
  <p:slideViewPr>
    <p:cSldViewPr snapToGrid="0">
      <p:cViewPr varScale="1">
        <p:scale>
          <a:sx n="61" d="100"/>
          <a:sy n="61" d="100"/>
        </p:scale>
        <p:origin x="820" y="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8730F4-2283-4732-905E-91B1D21A5E99}" type="datetimeFigureOut">
              <a:rPr lang="ko-KR" altLang="en-US" smtClean="0"/>
              <a:t>2019-10-14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B498AF-0620-4511-8513-DB74F8F273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1789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B498AF-0620-4511-8513-DB74F8F2730F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51815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ko-KR" dirty="0"/>
              <a:t>평균데이터가 의미 없다고 생각할 수 있지만 나중에 모델들이 합쳐진 </a:t>
            </a:r>
            <a:r>
              <a:rPr lang="en-US" altLang="ko-KR" dirty="0"/>
              <a:t>neural network</a:t>
            </a:r>
            <a:r>
              <a:rPr lang="ko-KR" altLang="ko-KR" dirty="0"/>
              <a:t>에서 </a:t>
            </a:r>
            <a:r>
              <a:rPr lang="en-US" altLang="ko-KR" dirty="0"/>
              <a:t>input</a:t>
            </a:r>
            <a:r>
              <a:rPr lang="ko-KR" altLang="ko-KR" dirty="0"/>
              <a:t>으로 중 일부로 역할을 함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B498AF-0620-4511-8513-DB74F8F2730F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24585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B498AF-0620-4511-8513-DB74F8F2730F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01897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B498AF-0620-4511-8513-DB74F8F2730F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84311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B498AF-0620-4511-8513-DB74F8F2730F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46897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B498AF-0620-4511-8513-DB74F8F2730F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35991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B498AF-0620-4511-8513-DB74F8F2730F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9794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B498AF-0620-4511-8513-DB74F8F2730F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38582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B498AF-0620-4511-8513-DB74F8F2730F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28842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B498AF-0620-4511-8513-DB74F8F2730F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90938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B498AF-0620-4511-8513-DB74F8F2730F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07923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B498AF-0620-4511-8513-DB74F8F2730F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556732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B498AF-0620-4511-8513-DB74F8F2730F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835394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B498AF-0620-4511-8513-DB74F8F2730F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114736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B498AF-0620-4511-8513-DB74F8F2730F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118754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B498AF-0620-4511-8513-DB74F8F2730F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669545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B498AF-0620-4511-8513-DB74F8F2730F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830076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B498AF-0620-4511-8513-DB74F8F2730F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493811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B498AF-0620-4511-8513-DB74F8F2730F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662498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B498AF-0620-4511-8513-DB74F8F2730F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489725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B498AF-0620-4511-8513-DB74F8F2730F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854790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B498AF-0620-4511-8513-DB74F8F2730F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09944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B498AF-0620-4511-8513-DB74F8F2730F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65869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B498AF-0620-4511-8513-DB74F8F2730F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55840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B498AF-0620-4511-8513-DB74F8F2730F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97930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B498AF-0620-4511-8513-DB74F8F2730F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22426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B498AF-0620-4511-8513-DB74F8F2730F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59843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B498AF-0620-4511-8513-DB74F8F2730F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61460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B498AF-0620-4511-8513-DB74F8F2730F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52198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B498AF-0620-4511-8513-DB74F8F2730F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22168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3F31D5-CC4C-4801-A3C9-BD22B1A8AE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DA4C534-BF80-4423-AE28-EAACF42135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564DCEC-AFFB-4858-970B-491B750BA5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C170D-CFCB-498E-9DF1-CCACD061D1FD}" type="datetimeFigureOut">
              <a:rPr lang="ko-KR" altLang="en-US" smtClean="0"/>
              <a:t>2019-10-14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B77FB86-97E4-43F0-B66D-28CFF59AF6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0CA156A-2A58-469D-872F-23C12C371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E6C24-C6B2-4614-8290-374E08D6B5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40366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153748-CE8A-4CC7-BED4-7415C1840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802878B-1763-4F13-94CC-8F3138A0F6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1ACEF9-4DE6-4D57-9CF5-F040CEDFC2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C170D-CFCB-498E-9DF1-CCACD061D1FD}" type="datetimeFigureOut">
              <a:rPr lang="ko-KR" altLang="en-US" smtClean="0"/>
              <a:t>2019-10-14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4D445CC-D7B9-4367-9D97-145B5F19D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5C8C993-99DB-43DF-B7AF-0B55083F83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E6C24-C6B2-4614-8290-374E08D6B5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21518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319D991-B235-4C61-B08F-B22E66D4FF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9FA34EB-D8B6-4476-99AB-D5EF4701AB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B53D519-E784-4408-9840-0EAD0405D9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C170D-CFCB-498E-9DF1-CCACD061D1FD}" type="datetimeFigureOut">
              <a:rPr lang="ko-KR" altLang="en-US" smtClean="0"/>
              <a:t>2019-10-14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389E796-70C5-4F15-B74D-3B9336CBE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03CC07E-1BD0-49BC-8272-D79575577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E6C24-C6B2-4614-8290-374E08D6B5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5074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CD6B50-06E7-4F66-89E4-4B326B6A7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C6004A6-1E4F-4BF2-9AC4-F430F8BC08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A07E268-2144-4614-8A12-BC788037C7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C170D-CFCB-498E-9DF1-CCACD061D1FD}" type="datetimeFigureOut">
              <a:rPr lang="ko-KR" altLang="en-US" smtClean="0"/>
              <a:t>2019-10-14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FB03212-F612-498E-AB03-EE17762597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BDC51E8-761C-417C-A72E-36E47DE85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E6C24-C6B2-4614-8290-374E08D6B5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17510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5B8E3A-5BF2-4E50-A981-0ED7D7782E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8B16C1D-89A4-44A3-A18C-2F4F0252C6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2B21D7D-2C02-4DE9-834E-1B0539B75E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C170D-CFCB-498E-9DF1-CCACD061D1FD}" type="datetimeFigureOut">
              <a:rPr lang="ko-KR" altLang="en-US" smtClean="0"/>
              <a:t>2019-10-14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1245D99-C3EE-4168-BA88-2BC7414C52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BC710A5-5E09-4C1B-A1A0-8705AB98C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E6C24-C6B2-4614-8290-374E08D6B5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33625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AA2753-C3D6-4AC0-B471-DEA33F5D8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174ADAF-8563-4684-AE51-95AA432793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B9BE33B-BFAC-483C-8EBA-A6DC91F189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9A3B187-F38B-47A8-B686-BE530A0E61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C170D-CFCB-498E-9DF1-CCACD061D1FD}" type="datetimeFigureOut">
              <a:rPr lang="ko-KR" altLang="en-US" smtClean="0"/>
              <a:t>2019-10-14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133E9D7-33C2-47B8-AA4E-61C4286603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D913F2B-740D-457B-AB29-25F532BE8D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E6C24-C6B2-4614-8290-374E08D6B5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00446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3105C0-0406-4A64-A785-9FF7470427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3042F09-955A-4D44-8E47-C1818FE2C1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A90E76C-EB34-4117-92C2-F6F732B1A2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E320802-BC06-4CEC-ABDB-2BB7FDA5CF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3217D92-7EAE-4FDC-A51D-FE3664BD58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78B1F42-079B-479A-948E-04FEACB597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C170D-CFCB-498E-9DF1-CCACD061D1FD}" type="datetimeFigureOut">
              <a:rPr lang="ko-KR" altLang="en-US" smtClean="0"/>
              <a:t>2019-10-14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B933061-459C-44DF-85BE-7DB07C85A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3272E96-5C0B-44F7-9AD4-C45826CC3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E6C24-C6B2-4614-8290-374E08D6B5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69482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6C6832-9F5D-4DEE-B43D-C3F1185B4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20FF266-613D-4AFA-A256-87F6457C3B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C170D-CFCB-498E-9DF1-CCACD061D1FD}" type="datetimeFigureOut">
              <a:rPr lang="ko-KR" altLang="en-US" smtClean="0"/>
              <a:t>2019-10-14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C4C15EF-6DA4-4671-9405-2F26AAAA1D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B442EEE-537C-48A9-A996-1E12C4757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E6C24-C6B2-4614-8290-374E08D6B5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103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4B9B7FB-B58A-4525-BEF7-BC60BFA8E8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C170D-CFCB-498E-9DF1-CCACD061D1FD}" type="datetimeFigureOut">
              <a:rPr lang="ko-KR" altLang="en-US" smtClean="0"/>
              <a:t>2019-10-14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0921556-C70B-4610-9E21-09ED22945E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2EA0F5E-0094-4699-9880-DA59E46D12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E6C24-C6B2-4614-8290-374E08D6B5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27323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9E6C55-5771-41D6-8FE5-BC83D4247D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F0897E-6431-4636-B4C4-6665464BAB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93CB7B2-2400-4010-B5D4-7155D9D7D0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9523865-1459-4EB8-92DF-021DEB1060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C170D-CFCB-498E-9DF1-CCACD061D1FD}" type="datetimeFigureOut">
              <a:rPr lang="ko-KR" altLang="en-US" smtClean="0"/>
              <a:t>2019-10-14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122C567-D267-4D70-BDA4-9ADFA97D5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78277F9-78FA-4EF8-9DF1-7F501A2E9B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E6C24-C6B2-4614-8290-374E08D6B5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12104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673E92-6457-46FA-929A-6B1269F838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7866040-0806-48AE-B3D5-0AB14DF65C6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FE3E053-E710-4256-8650-F2CB6CDAAB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E99EEE3-6C99-41C8-8889-1A5A7F4F21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C170D-CFCB-498E-9DF1-CCACD061D1FD}" type="datetimeFigureOut">
              <a:rPr lang="ko-KR" altLang="en-US" smtClean="0"/>
              <a:t>2019-10-14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9113B5F-E996-493E-BDD3-E3F738530E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1253333-C1AD-49E6-BF1B-3F2C971E8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E6C24-C6B2-4614-8290-374E08D6B5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19022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6809830-680D-4859-8B1A-DD7F3162B9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2DC293A-82A9-40C6-8504-462EA5E93D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F96823E-5697-489E-8B31-167AE0A0D7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DC170D-CFCB-498E-9DF1-CCACD061D1FD}" type="datetimeFigureOut">
              <a:rPr lang="ko-KR" altLang="en-US" smtClean="0"/>
              <a:t>2019-10-14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88186B0-04FA-4C42-81E3-6EA482E9B2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D12F856-2F1B-4706-99B2-1F8A2F7F1A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CE6C24-C6B2-4614-8290-374E08D6B5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95376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9ED29423-26F7-4619-BEA9-5CCC9AA6A61D}"/>
              </a:ext>
            </a:extLst>
          </p:cNvPr>
          <p:cNvSpPr/>
          <p:nvPr/>
        </p:nvSpPr>
        <p:spPr>
          <a:xfrm>
            <a:off x="0" y="-108798"/>
            <a:ext cx="12216800" cy="4267678"/>
          </a:xfrm>
          <a:prstGeom prst="rect">
            <a:avLst/>
          </a:prstGeom>
          <a:solidFill>
            <a:srgbClr val="6ECDA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16C4C89F-E99C-4F07-ABB6-8E9C6EF7DE7F}"/>
              </a:ext>
            </a:extLst>
          </p:cNvPr>
          <p:cNvSpPr txBox="1">
            <a:spLocks/>
          </p:cNvSpPr>
          <p:nvPr/>
        </p:nvSpPr>
        <p:spPr>
          <a:xfrm>
            <a:off x="223736" y="350789"/>
            <a:ext cx="1303507" cy="33024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b="1" dirty="0">
                <a:solidFill>
                  <a:prstClr val="white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중간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발표</a:t>
            </a: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91DCAD45-B5BA-44F5-B476-37724CB0F89C}"/>
              </a:ext>
            </a:extLst>
          </p:cNvPr>
          <p:cNvSpPr txBox="1">
            <a:spLocks/>
          </p:cNvSpPr>
          <p:nvPr/>
        </p:nvSpPr>
        <p:spPr>
          <a:xfrm>
            <a:off x="920300" y="775071"/>
            <a:ext cx="10351400" cy="25276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이 날 어때</a:t>
            </a:r>
            <a:r>
              <a:rPr kumimoji="0" lang="en-US" altLang="ko-KR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!?</a:t>
            </a:r>
            <a:endParaRPr kumimoji="0" lang="en-US" altLang="ko-KR" sz="8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302020204030204"/>
              <a:ea typeface="나눔고딕" panose="020D0604000000000000" pitchFamily="50" charset="-127"/>
              <a:cs typeface="+mj-cs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377DDA3-EFE0-494A-A48B-64B5D536D763}"/>
              </a:ext>
            </a:extLst>
          </p:cNvPr>
          <p:cNvCxnSpPr>
            <a:cxnSpLocks/>
          </p:cNvCxnSpPr>
          <p:nvPr/>
        </p:nvCxnSpPr>
        <p:spPr>
          <a:xfrm>
            <a:off x="389106" y="739403"/>
            <a:ext cx="156615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제목 1">
            <a:extLst>
              <a:ext uri="{FF2B5EF4-FFF2-40B4-BE49-F238E27FC236}">
                <a16:creationId xmlns:a16="http://schemas.microsoft.com/office/drawing/2014/main" id="{24FA1664-5654-49C7-845E-755270B5B1EE}"/>
              </a:ext>
            </a:extLst>
          </p:cNvPr>
          <p:cNvSpPr txBox="1">
            <a:spLocks/>
          </p:cNvSpPr>
          <p:nvPr/>
        </p:nvSpPr>
        <p:spPr>
          <a:xfrm>
            <a:off x="9102445" y="5226996"/>
            <a:ext cx="2859932" cy="13065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302020204030204"/>
                <a:ea typeface="나눔고딕" panose="020D0604000000000000" pitchFamily="50" charset="-127"/>
                <a:cs typeface="+mj-cs"/>
              </a:rPr>
              <a:t>201520971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302020204030204"/>
                <a:ea typeface="나눔고딕" panose="020D0604000000000000" pitchFamily="50" charset="-127"/>
                <a:cs typeface="+mj-cs"/>
              </a:rPr>
              <a:t>이현주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302020204030204"/>
              <a:ea typeface="나눔고딕" panose="020D0604000000000000" pitchFamily="50" charset="-127"/>
              <a:cs typeface="+mj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302020204030204"/>
                <a:ea typeface="나눔고딕" panose="020D0604000000000000" pitchFamily="50" charset="-127"/>
                <a:cs typeface="+mj-cs"/>
              </a:rPr>
              <a:t>201520991 </a:t>
            </a:r>
            <a:r>
              <a:rPr kumimoji="0" lang="ko-KR" alt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302020204030204"/>
                <a:ea typeface="나눔고딕" panose="020D0604000000000000" pitchFamily="50" charset="-127"/>
                <a:cs typeface="+mj-cs"/>
              </a:rPr>
              <a:t>곽명섭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302020204030204"/>
              <a:ea typeface="나눔고딕" panose="020D0604000000000000" pitchFamily="50" charset="-127"/>
              <a:cs typeface="+mj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302020204030204"/>
                <a:ea typeface="나눔고딕" panose="020D0604000000000000" pitchFamily="50" charset="-127"/>
                <a:cs typeface="+mj-cs"/>
              </a:rPr>
              <a:t>201520995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302020204030204"/>
                <a:ea typeface="나눔고딕" panose="020D0604000000000000" pitchFamily="50" charset="-127"/>
                <a:cs typeface="+mj-cs"/>
              </a:rPr>
              <a:t>강찬혁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C7D76A6C-AAE7-40D3-8CD5-26AC7592793A}"/>
              </a:ext>
            </a:extLst>
          </p:cNvPr>
          <p:cNvCxnSpPr>
            <a:cxnSpLocks/>
          </p:cNvCxnSpPr>
          <p:nvPr/>
        </p:nvCxnSpPr>
        <p:spPr>
          <a:xfrm>
            <a:off x="8278238" y="5191328"/>
            <a:ext cx="3293529" cy="0"/>
          </a:xfrm>
          <a:prstGeom prst="line">
            <a:avLst/>
          </a:prstGeom>
          <a:ln>
            <a:solidFill>
              <a:srgbClr val="129E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제목 1">
            <a:extLst>
              <a:ext uri="{FF2B5EF4-FFF2-40B4-BE49-F238E27FC236}">
                <a16:creationId xmlns:a16="http://schemas.microsoft.com/office/drawing/2014/main" id="{8B82BB04-1A93-4546-9BFC-868B54FAAF05}"/>
              </a:ext>
            </a:extLst>
          </p:cNvPr>
          <p:cNvSpPr txBox="1">
            <a:spLocks/>
          </p:cNvSpPr>
          <p:nvPr/>
        </p:nvSpPr>
        <p:spPr>
          <a:xfrm>
            <a:off x="9112172" y="5226996"/>
            <a:ext cx="2859932" cy="13065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201520971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이현주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201520991 </a:t>
            </a:r>
            <a:r>
              <a:rPr kumimoji="0" lang="ko-KR" alt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곽명섭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201520995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강찬혁</a:t>
            </a:r>
          </a:p>
        </p:txBody>
      </p:sp>
      <p:sp>
        <p:nvSpPr>
          <p:cNvPr id="21" name="제목 1">
            <a:extLst>
              <a:ext uri="{FF2B5EF4-FFF2-40B4-BE49-F238E27FC236}">
                <a16:creationId xmlns:a16="http://schemas.microsoft.com/office/drawing/2014/main" id="{5DDCE8C8-0721-4055-827F-F652A05456D6}"/>
              </a:ext>
            </a:extLst>
          </p:cNvPr>
          <p:cNvSpPr txBox="1">
            <a:spLocks/>
          </p:cNvSpPr>
          <p:nvPr/>
        </p:nvSpPr>
        <p:spPr>
          <a:xfrm>
            <a:off x="10119504" y="4737927"/>
            <a:ext cx="1842873" cy="33024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4</a:t>
            </a:r>
            <a:r>
              <a:rPr lang="ko-KR" altLang="en-US" sz="2000" b="1" dirty="0">
                <a:solidFill>
                  <a:schemeClr val="bg2">
                    <a:lumMod val="25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딸라 조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B8C80B3-E0C2-4E6E-8A80-001F0D216924}"/>
              </a:ext>
            </a:extLst>
          </p:cNvPr>
          <p:cNvSpPr/>
          <p:nvPr/>
        </p:nvSpPr>
        <p:spPr>
          <a:xfrm>
            <a:off x="-12400" y="4282175"/>
            <a:ext cx="12216800" cy="45719"/>
          </a:xfrm>
          <a:prstGeom prst="rect">
            <a:avLst/>
          </a:prstGeom>
          <a:solidFill>
            <a:srgbClr val="17D37E">
              <a:alpha val="9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F4868CD3-8817-42C9-ACEB-3FA7BF80EB57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2ED78B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0" y="2827562"/>
            <a:ext cx="3952102" cy="1342947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5932FAB1-2408-405B-B65C-C3E141AA6D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rgbClr val="2ED78B">
                <a:tint val="45000"/>
                <a:satMod val="400000"/>
              </a:srgbClr>
            </a:duotone>
          </a:blip>
          <a:srcRect l="50000"/>
          <a:stretch/>
        </p:blipFill>
        <p:spPr>
          <a:xfrm>
            <a:off x="8703611" y="2826390"/>
            <a:ext cx="1976051" cy="1342947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55337D83-3995-485B-AFCF-B3759C461D8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rgbClr val="2ED78B">
                <a:tint val="45000"/>
                <a:satMod val="400000"/>
              </a:srgbClr>
            </a:duotone>
          </a:blip>
          <a:srcRect t="15625" r="49952"/>
          <a:stretch/>
        </p:blipFill>
        <p:spPr>
          <a:xfrm>
            <a:off x="10238843" y="3035964"/>
            <a:ext cx="1977957" cy="1133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8524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D08292C3-B0EF-4C1D-AF50-95B586213283}"/>
              </a:ext>
            </a:extLst>
          </p:cNvPr>
          <p:cNvSpPr/>
          <p:nvPr/>
        </p:nvSpPr>
        <p:spPr>
          <a:xfrm>
            <a:off x="0" y="0"/>
            <a:ext cx="12216800" cy="1186774"/>
          </a:xfrm>
          <a:prstGeom prst="rect">
            <a:avLst/>
          </a:prstGeom>
          <a:solidFill>
            <a:schemeClr val="bg2">
              <a:lumMod val="90000"/>
              <a:alpha val="86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36A0D0E5-357D-41B4-B386-256C23DB7666}"/>
              </a:ext>
            </a:extLst>
          </p:cNvPr>
          <p:cNvSpPr txBox="1">
            <a:spLocks/>
          </p:cNvSpPr>
          <p:nvPr/>
        </p:nvSpPr>
        <p:spPr>
          <a:xfrm>
            <a:off x="362990" y="298199"/>
            <a:ext cx="9719553" cy="6562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csv</a:t>
            </a: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파일 데이터 </a:t>
            </a:r>
            <a:r>
              <a:rPr lang="ko-KR" altLang="en-US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전처리</a:t>
            </a: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– </a:t>
            </a: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최종 </a:t>
            </a:r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csv</a:t>
            </a: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파일 데이터</a:t>
            </a:r>
            <a:endParaRPr lang="ko-KR" altLang="en-US" dirty="0">
              <a:solidFill>
                <a:schemeClr val="bg2">
                  <a:lumMod val="25000"/>
                </a:schemeClr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C78CCDF3-B2EA-4F21-B0B5-1A6BBED106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21152" y="2400957"/>
            <a:ext cx="9710545" cy="2304803"/>
          </a:xfrm>
          <a:prstGeom prst="rect">
            <a:avLst/>
          </a:prstGeom>
        </p:spPr>
      </p:pic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E1261945-53FB-4592-98C8-56C69F3DED0A}"/>
              </a:ext>
            </a:extLst>
          </p:cNvPr>
          <p:cNvSpPr txBox="1">
            <a:spLocks/>
          </p:cNvSpPr>
          <p:nvPr/>
        </p:nvSpPr>
        <p:spPr>
          <a:xfrm>
            <a:off x="838200" y="183597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E820D15E-3539-4F8C-8591-CFF72DDEBA1A}"/>
              </a:ext>
            </a:extLst>
          </p:cNvPr>
          <p:cNvSpPr txBox="1">
            <a:spLocks/>
          </p:cNvSpPr>
          <p:nvPr/>
        </p:nvSpPr>
        <p:spPr>
          <a:xfrm>
            <a:off x="990600" y="198837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ko-KR" altLang="en-US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5C78371-E63A-4D2E-B81D-2DF6CF8B9C64}"/>
              </a:ext>
            </a:extLst>
          </p:cNvPr>
          <p:cNvSpPr/>
          <p:nvPr/>
        </p:nvSpPr>
        <p:spPr>
          <a:xfrm>
            <a:off x="990600" y="1650569"/>
            <a:ext cx="751680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2004.07.01~2019.04.30 </a:t>
            </a:r>
            <a:r>
              <a:rPr lang="ko-KR" altLang="en-US" sz="28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데이터들을 모두 합침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10286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D08292C3-B0EF-4C1D-AF50-95B586213283}"/>
              </a:ext>
            </a:extLst>
          </p:cNvPr>
          <p:cNvSpPr/>
          <p:nvPr/>
        </p:nvSpPr>
        <p:spPr>
          <a:xfrm>
            <a:off x="0" y="0"/>
            <a:ext cx="12216800" cy="1186774"/>
          </a:xfrm>
          <a:prstGeom prst="rect">
            <a:avLst/>
          </a:prstGeom>
          <a:solidFill>
            <a:schemeClr val="bg2">
              <a:lumMod val="90000"/>
              <a:alpha val="86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36A0D0E5-357D-41B4-B386-256C23DB7666}"/>
              </a:ext>
            </a:extLst>
          </p:cNvPr>
          <p:cNvSpPr txBox="1">
            <a:spLocks/>
          </p:cNvSpPr>
          <p:nvPr/>
        </p:nvSpPr>
        <p:spPr>
          <a:xfrm>
            <a:off x="362990" y="298199"/>
            <a:ext cx="9719553" cy="6562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파이썬 코드 데이터 </a:t>
            </a:r>
            <a:r>
              <a:rPr lang="ko-KR" altLang="en-US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전처리</a:t>
            </a: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endParaRPr lang="en-US" altLang="ko-KR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E1261945-53FB-4592-98C8-56C69F3DED0A}"/>
              </a:ext>
            </a:extLst>
          </p:cNvPr>
          <p:cNvSpPr txBox="1">
            <a:spLocks/>
          </p:cNvSpPr>
          <p:nvPr/>
        </p:nvSpPr>
        <p:spPr>
          <a:xfrm>
            <a:off x="838200" y="183597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E820D15E-3539-4F8C-8591-CFF72DDEBA1A}"/>
              </a:ext>
            </a:extLst>
          </p:cNvPr>
          <p:cNvSpPr txBox="1">
            <a:spLocks/>
          </p:cNvSpPr>
          <p:nvPr/>
        </p:nvSpPr>
        <p:spPr>
          <a:xfrm>
            <a:off x="990600" y="198837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Train set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과 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test set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을 정한 날짜를 기준으로 분할하도록 한다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56AF031-CF02-44D1-A9B1-433344FD9E8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123860" y="3171416"/>
            <a:ext cx="10077540" cy="2217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2424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D08292C3-B0EF-4C1D-AF50-95B586213283}"/>
              </a:ext>
            </a:extLst>
          </p:cNvPr>
          <p:cNvSpPr/>
          <p:nvPr/>
        </p:nvSpPr>
        <p:spPr>
          <a:xfrm>
            <a:off x="0" y="0"/>
            <a:ext cx="12216800" cy="1186774"/>
          </a:xfrm>
          <a:prstGeom prst="rect">
            <a:avLst/>
          </a:prstGeom>
          <a:solidFill>
            <a:schemeClr val="bg2">
              <a:lumMod val="90000"/>
              <a:alpha val="86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36A0D0E5-357D-41B4-B386-256C23DB7666}"/>
              </a:ext>
            </a:extLst>
          </p:cNvPr>
          <p:cNvSpPr txBox="1">
            <a:spLocks/>
          </p:cNvSpPr>
          <p:nvPr/>
        </p:nvSpPr>
        <p:spPr>
          <a:xfrm>
            <a:off x="362990" y="298199"/>
            <a:ext cx="9719553" cy="6562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파이썬 코드 데이터 </a:t>
            </a:r>
            <a:r>
              <a:rPr lang="ko-KR" altLang="en-US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전처리</a:t>
            </a: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endParaRPr lang="en-US" altLang="ko-KR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E1261945-53FB-4592-98C8-56C69F3DED0A}"/>
              </a:ext>
            </a:extLst>
          </p:cNvPr>
          <p:cNvSpPr txBox="1">
            <a:spLocks/>
          </p:cNvSpPr>
          <p:nvPr/>
        </p:nvSpPr>
        <p:spPr>
          <a:xfrm>
            <a:off x="838200" y="183597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E820D15E-3539-4F8C-8591-CFF72DDEBA1A}"/>
              </a:ext>
            </a:extLst>
          </p:cNvPr>
          <p:cNvSpPr txBox="1">
            <a:spLocks/>
          </p:cNvSpPr>
          <p:nvPr/>
        </p:nvSpPr>
        <p:spPr>
          <a:xfrm>
            <a:off x="990600" y="198837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DNN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용 데이터와 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LSTM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용 시계열 데이터를 분리</a:t>
            </a:r>
            <a:endParaRPr lang="en-US" altLang="ko-KR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시계열 데이터는 입장객수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(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일계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)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만 사용하도록 설정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3C022C7-C0F7-4106-A0D0-C20DE668371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539647" y="3429000"/>
            <a:ext cx="8542896" cy="1910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085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D08292C3-B0EF-4C1D-AF50-95B586213283}"/>
              </a:ext>
            </a:extLst>
          </p:cNvPr>
          <p:cNvSpPr/>
          <p:nvPr/>
        </p:nvSpPr>
        <p:spPr>
          <a:xfrm>
            <a:off x="0" y="-24714"/>
            <a:ext cx="12216800" cy="863940"/>
          </a:xfrm>
          <a:prstGeom prst="rect">
            <a:avLst/>
          </a:prstGeom>
          <a:solidFill>
            <a:schemeClr val="bg2">
              <a:lumMod val="90000"/>
              <a:alpha val="86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73ED2A5-E9EA-41E1-A820-0F2789EA5B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647" y="86064"/>
            <a:ext cx="9719553" cy="656279"/>
          </a:xfrm>
        </p:spPr>
        <p:txBody>
          <a:bodyPr>
            <a:noAutofit/>
          </a:bodyPr>
          <a:lstStyle/>
          <a:p>
            <a:r>
              <a:rPr lang="ko-KR" altLang="en-US" sz="4300" dirty="0">
                <a:solidFill>
                  <a:schemeClr val="bg2">
                    <a:lumMod val="2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모델링 구조</a:t>
            </a: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8243ECE-C429-4E0D-B2E9-0D344BD7825A}"/>
              </a:ext>
            </a:extLst>
          </p:cNvPr>
          <p:cNvSpPr/>
          <p:nvPr/>
        </p:nvSpPr>
        <p:spPr>
          <a:xfrm>
            <a:off x="966084" y="4289871"/>
            <a:ext cx="974017" cy="827456"/>
          </a:xfrm>
          <a:prstGeom prst="ellipse">
            <a:avLst/>
          </a:prstGeom>
          <a:ln w="57150">
            <a:solidFill>
              <a:srgbClr val="2ED78B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일간</a:t>
            </a:r>
            <a:endParaRPr lang="en-US" altLang="ko-KR" sz="13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pPr algn="ctr"/>
            <a:r>
              <a:rPr lang="ko-KR" altLang="en-US" sz="13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입장객수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20AC69A1-B025-4D16-9E11-5D61E0076B52}"/>
              </a:ext>
            </a:extLst>
          </p:cNvPr>
          <p:cNvCxnSpPr>
            <a:cxnSpLocks/>
          </p:cNvCxnSpPr>
          <p:nvPr/>
        </p:nvCxnSpPr>
        <p:spPr>
          <a:xfrm flipV="1">
            <a:off x="1911231" y="4229681"/>
            <a:ext cx="1354223" cy="473918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CE13B03C-54CE-4256-9BC8-0B15F19003A7}"/>
              </a:ext>
            </a:extLst>
          </p:cNvPr>
          <p:cNvCxnSpPr>
            <a:cxnSpLocks/>
          </p:cNvCxnSpPr>
          <p:nvPr/>
        </p:nvCxnSpPr>
        <p:spPr>
          <a:xfrm flipV="1">
            <a:off x="1911231" y="4553526"/>
            <a:ext cx="1453480" cy="150073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16F7BD5-902A-4DF2-B4DA-FF1149B91E1A}"/>
              </a:ext>
            </a:extLst>
          </p:cNvPr>
          <p:cNvCxnSpPr>
            <a:cxnSpLocks/>
          </p:cNvCxnSpPr>
          <p:nvPr/>
        </p:nvCxnSpPr>
        <p:spPr>
          <a:xfrm>
            <a:off x="1911231" y="4703599"/>
            <a:ext cx="1500253" cy="262847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9382739-536F-47EB-8FC6-CA022A97EDAF}"/>
              </a:ext>
            </a:extLst>
          </p:cNvPr>
          <p:cNvSpPr txBox="1"/>
          <p:nvPr/>
        </p:nvSpPr>
        <p:spPr>
          <a:xfrm>
            <a:off x="3579806" y="4529776"/>
            <a:ext cx="866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LSTM</a:t>
            </a:r>
            <a:endParaRPr lang="ko-KR" altLang="en-US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EB9AA59B-7E59-4731-9979-385AA1370AC4}"/>
              </a:ext>
            </a:extLst>
          </p:cNvPr>
          <p:cNvSpPr/>
          <p:nvPr/>
        </p:nvSpPr>
        <p:spPr>
          <a:xfrm>
            <a:off x="5223229" y="4018866"/>
            <a:ext cx="252000" cy="252000"/>
          </a:xfrm>
          <a:prstGeom prst="ellipse">
            <a:avLst/>
          </a:prstGeom>
          <a:ln w="57150">
            <a:solidFill>
              <a:srgbClr val="2ED78B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F6C2C86-EC2D-4B15-A236-CB3EC36452D1}"/>
              </a:ext>
            </a:extLst>
          </p:cNvPr>
          <p:cNvSpPr/>
          <p:nvPr/>
        </p:nvSpPr>
        <p:spPr>
          <a:xfrm>
            <a:off x="5218957" y="5195076"/>
            <a:ext cx="252000" cy="252000"/>
          </a:xfrm>
          <a:prstGeom prst="ellipse">
            <a:avLst/>
          </a:prstGeom>
          <a:ln w="57150">
            <a:solidFill>
              <a:srgbClr val="2ED78B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308F2926-68D6-4E6A-AF87-4D218939CD31}"/>
              </a:ext>
            </a:extLst>
          </p:cNvPr>
          <p:cNvCxnSpPr>
            <a:cxnSpLocks/>
          </p:cNvCxnSpPr>
          <p:nvPr/>
        </p:nvCxnSpPr>
        <p:spPr>
          <a:xfrm flipV="1">
            <a:off x="4709120" y="3763448"/>
            <a:ext cx="495628" cy="413603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1F6D9426-BE0B-4CFE-8468-F54D70793C63}"/>
              </a:ext>
            </a:extLst>
          </p:cNvPr>
          <p:cNvCxnSpPr>
            <a:cxnSpLocks/>
            <a:endCxn id="15" idx="3"/>
          </p:cNvCxnSpPr>
          <p:nvPr/>
        </p:nvCxnSpPr>
        <p:spPr>
          <a:xfrm flipV="1">
            <a:off x="4741435" y="4233961"/>
            <a:ext cx="518699" cy="442236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D5035728-C03B-4AC8-9753-ACE5A4ABE61B}"/>
              </a:ext>
            </a:extLst>
          </p:cNvPr>
          <p:cNvCxnSpPr>
            <a:cxnSpLocks/>
            <a:endCxn id="16" idx="2"/>
          </p:cNvCxnSpPr>
          <p:nvPr/>
        </p:nvCxnSpPr>
        <p:spPr>
          <a:xfrm>
            <a:off x="4748493" y="5053063"/>
            <a:ext cx="470464" cy="268013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3B044B72-D487-4FC5-A3DE-2F3CB51561F0}"/>
              </a:ext>
            </a:extLst>
          </p:cNvPr>
          <p:cNvCxnSpPr>
            <a:cxnSpLocks/>
            <a:endCxn id="16" idx="2"/>
          </p:cNvCxnSpPr>
          <p:nvPr/>
        </p:nvCxnSpPr>
        <p:spPr>
          <a:xfrm>
            <a:off x="4748492" y="4880988"/>
            <a:ext cx="470465" cy="440088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01F26C5B-5064-4214-B19A-5AB7C982678F}"/>
              </a:ext>
            </a:extLst>
          </p:cNvPr>
          <p:cNvCxnSpPr>
            <a:cxnSpLocks/>
            <a:endCxn id="15" idx="3"/>
          </p:cNvCxnSpPr>
          <p:nvPr/>
        </p:nvCxnSpPr>
        <p:spPr>
          <a:xfrm flipV="1">
            <a:off x="4785671" y="4233961"/>
            <a:ext cx="474463" cy="611126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4026B42A-EA9B-407B-ACAF-1BE801C248D4}"/>
              </a:ext>
            </a:extLst>
          </p:cNvPr>
          <p:cNvCxnSpPr>
            <a:cxnSpLocks/>
            <a:endCxn id="139" idx="2"/>
          </p:cNvCxnSpPr>
          <p:nvPr/>
        </p:nvCxnSpPr>
        <p:spPr>
          <a:xfrm flipV="1">
            <a:off x="4721634" y="3739819"/>
            <a:ext cx="508226" cy="156140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E69B7281-D6E9-4081-BF95-C1C0DBF7C79D}"/>
              </a:ext>
            </a:extLst>
          </p:cNvPr>
          <p:cNvSpPr txBox="1"/>
          <p:nvPr/>
        </p:nvSpPr>
        <p:spPr>
          <a:xfrm>
            <a:off x="551797" y="6434351"/>
            <a:ext cx="1798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시계열 데이터</a:t>
            </a: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80FA181B-ABE8-4B6A-A6F0-BA578514A758}"/>
              </a:ext>
            </a:extLst>
          </p:cNvPr>
          <p:cNvSpPr/>
          <p:nvPr/>
        </p:nvSpPr>
        <p:spPr>
          <a:xfrm>
            <a:off x="1095965" y="1420923"/>
            <a:ext cx="709954" cy="648000"/>
          </a:xfrm>
          <a:prstGeom prst="ellipse">
            <a:avLst/>
          </a:prstGeom>
          <a:ln w="57150">
            <a:solidFill>
              <a:srgbClr val="2ED78B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공휴일 </a:t>
            </a:r>
            <a:endParaRPr lang="en-US" altLang="ko-KR" sz="11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pPr algn="ctr"/>
            <a:r>
              <a:rPr lang="ko-KR" altLang="en-US" sz="11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여부</a:t>
            </a:r>
            <a:endParaRPr lang="ko-KR" altLang="en-US" sz="12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A09DE943-13F5-49A5-9B73-A3810EB48453}"/>
              </a:ext>
            </a:extLst>
          </p:cNvPr>
          <p:cNvCxnSpPr>
            <a:cxnSpLocks/>
            <a:stCxn id="27" idx="6"/>
          </p:cNvCxnSpPr>
          <p:nvPr/>
        </p:nvCxnSpPr>
        <p:spPr>
          <a:xfrm flipV="1">
            <a:off x="1805919" y="1545539"/>
            <a:ext cx="1506331" cy="199384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6498264A-3549-4925-A83C-2E114EDB1285}"/>
              </a:ext>
            </a:extLst>
          </p:cNvPr>
          <p:cNvCxnSpPr>
            <a:cxnSpLocks/>
            <a:stCxn id="27" idx="6"/>
          </p:cNvCxnSpPr>
          <p:nvPr/>
        </p:nvCxnSpPr>
        <p:spPr>
          <a:xfrm>
            <a:off x="1805919" y="1744923"/>
            <a:ext cx="1435855" cy="282191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3282EE39-9D92-426B-99F3-BFB0D19A9446}"/>
              </a:ext>
            </a:extLst>
          </p:cNvPr>
          <p:cNvCxnSpPr>
            <a:cxnSpLocks/>
            <a:stCxn id="27" idx="6"/>
          </p:cNvCxnSpPr>
          <p:nvPr/>
        </p:nvCxnSpPr>
        <p:spPr>
          <a:xfrm>
            <a:off x="1805919" y="1744923"/>
            <a:ext cx="1401087" cy="899486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D5FE8730-D822-4FCE-AF45-B79C6EDA1504}"/>
              </a:ext>
            </a:extLst>
          </p:cNvPr>
          <p:cNvSpPr txBox="1"/>
          <p:nvPr/>
        </p:nvSpPr>
        <p:spPr>
          <a:xfrm>
            <a:off x="3713725" y="2122650"/>
            <a:ext cx="1026309" cy="2963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DNN </a:t>
            </a: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8DFCC961-620B-49D0-A253-8ACB26CAD1C1}"/>
              </a:ext>
            </a:extLst>
          </p:cNvPr>
          <p:cNvSpPr/>
          <p:nvPr/>
        </p:nvSpPr>
        <p:spPr>
          <a:xfrm>
            <a:off x="5210214" y="977118"/>
            <a:ext cx="252000" cy="252000"/>
          </a:xfrm>
          <a:prstGeom prst="ellipse">
            <a:avLst/>
          </a:prstGeom>
          <a:ln w="57150">
            <a:solidFill>
              <a:srgbClr val="2ED78B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87A4CF82-782D-4984-946A-081E8A57894A}"/>
              </a:ext>
            </a:extLst>
          </p:cNvPr>
          <p:cNvSpPr/>
          <p:nvPr/>
        </p:nvSpPr>
        <p:spPr>
          <a:xfrm>
            <a:off x="5192955" y="1370885"/>
            <a:ext cx="252000" cy="252000"/>
          </a:xfrm>
          <a:prstGeom prst="ellipse">
            <a:avLst/>
          </a:prstGeom>
          <a:ln w="57150">
            <a:solidFill>
              <a:srgbClr val="2ED78B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BA5BC6DC-3AA7-4CA2-B3F6-CC371309BF02}"/>
              </a:ext>
            </a:extLst>
          </p:cNvPr>
          <p:cNvCxnSpPr>
            <a:cxnSpLocks/>
          </p:cNvCxnSpPr>
          <p:nvPr/>
        </p:nvCxnSpPr>
        <p:spPr>
          <a:xfrm flipV="1">
            <a:off x="4680933" y="1142976"/>
            <a:ext cx="495628" cy="413603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94FD7697-F0B2-41DE-9D93-A438E21947E0}"/>
              </a:ext>
            </a:extLst>
          </p:cNvPr>
          <p:cNvCxnSpPr>
            <a:cxnSpLocks/>
            <a:endCxn id="33" idx="3"/>
          </p:cNvCxnSpPr>
          <p:nvPr/>
        </p:nvCxnSpPr>
        <p:spPr>
          <a:xfrm flipV="1">
            <a:off x="4711161" y="1585980"/>
            <a:ext cx="518699" cy="442236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C6B69E3D-A8CD-4E59-A2F2-6FACA03E35A5}"/>
              </a:ext>
            </a:extLst>
          </p:cNvPr>
          <p:cNvCxnSpPr>
            <a:cxnSpLocks/>
            <a:endCxn id="137" idx="2"/>
          </p:cNvCxnSpPr>
          <p:nvPr/>
        </p:nvCxnSpPr>
        <p:spPr>
          <a:xfrm>
            <a:off x="4692424" y="2420128"/>
            <a:ext cx="496571" cy="75382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69C5FFBA-4499-4734-8D25-D682A9CDD3CA}"/>
              </a:ext>
            </a:extLst>
          </p:cNvPr>
          <p:cNvCxnSpPr>
            <a:cxnSpLocks/>
            <a:endCxn id="138" idx="2"/>
          </p:cNvCxnSpPr>
          <p:nvPr/>
        </p:nvCxnSpPr>
        <p:spPr>
          <a:xfrm>
            <a:off x="4680933" y="2761893"/>
            <a:ext cx="493788" cy="167712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057DF3DB-C259-45D9-A950-3A8C79593AA7}"/>
              </a:ext>
            </a:extLst>
          </p:cNvPr>
          <p:cNvCxnSpPr>
            <a:cxnSpLocks/>
            <a:endCxn id="138" idx="2"/>
          </p:cNvCxnSpPr>
          <p:nvPr/>
        </p:nvCxnSpPr>
        <p:spPr>
          <a:xfrm flipV="1">
            <a:off x="4680933" y="2929605"/>
            <a:ext cx="493788" cy="13706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5ECC0E84-67FB-4ADA-A361-74CF65752E64}"/>
              </a:ext>
            </a:extLst>
          </p:cNvPr>
          <p:cNvCxnSpPr>
            <a:cxnSpLocks/>
            <a:endCxn id="137" idx="2"/>
          </p:cNvCxnSpPr>
          <p:nvPr/>
        </p:nvCxnSpPr>
        <p:spPr>
          <a:xfrm>
            <a:off x="4692423" y="2248052"/>
            <a:ext cx="496572" cy="247458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D97F58DE-60D2-49FA-9727-9AAF45F8082B}"/>
              </a:ext>
            </a:extLst>
          </p:cNvPr>
          <p:cNvCxnSpPr>
            <a:cxnSpLocks/>
            <a:endCxn id="33" idx="3"/>
          </p:cNvCxnSpPr>
          <p:nvPr/>
        </p:nvCxnSpPr>
        <p:spPr>
          <a:xfrm flipV="1">
            <a:off x="4755397" y="1585980"/>
            <a:ext cx="474463" cy="611126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4DB66AD3-301E-496D-80E9-183155129B04}"/>
              </a:ext>
            </a:extLst>
          </p:cNvPr>
          <p:cNvCxnSpPr>
            <a:cxnSpLocks/>
            <a:endCxn id="32" idx="2"/>
          </p:cNvCxnSpPr>
          <p:nvPr/>
        </p:nvCxnSpPr>
        <p:spPr>
          <a:xfrm flipV="1">
            <a:off x="4756639" y="1103118"/>
            <a:ext cx="453575" cy="217240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3A26DA33-C422-48D0-BA05-A237039A8A9A}"/>
              </a:ext>
            </a:extLst>
          </p:cNvPr>
          <p:cNvSpPr txBox="1"/>
          <p:nvPr/>
        </p:nvSpPr>
        <p:spPr>
          <a:xfrm>
            <a:off x="60140" y="3328352"/>
            <a:ext cx="29438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연속 데이터 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+</a:t>
            </a:r>
          </a:p>
          <a:p>
            <a:pPr algn="ctr"/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One-Hot-encoding 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데이터</a:t>
            </a: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3D4BB79A-FE16-4225-99E8-F6CA19DECAC6}"/>
              </a:ext>
            </a:extLst>
          </p:cNvPr>
          <p:cNvSpPr/>
          <p:nvPr/>
        </p:nvSpPr>
        <p:spPr>
          <a:xfrm>
            <a:off x="1086295" y="839226"/>
            <a:ext cx="709955" cy="648000"/>
          </a:xfrm>
          <a:prstGeom prst="ellipse">
            <a:avLst/>
          </a:prstGeom>
          <a:ln w="57150">
            <a:solidFill>
              <a:srgbClr val="2ED78B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날씨</a:t>
            </a: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F68A9568-8843-48F5-88FD-79D7E7B1D87D}"/>
              </a:ext>
            </a:extLst>
          </p:cNvPr>
          <p:cNvSpPr/>
          <p:nvPr/>
        </p:nvSpPr>
        <p:spPr>
          <a:xfrm>
            <a:off x="1059548" y="2039086"/>
            <a:ext cx="766575" cy="648000"/>
          </a:xfrm>
          <a:prstGeom prst="ellipse">
            <a:avLst/>
          </a:prstGeom>
          <a:ln w="57150">
            <a:solidFill>
              <a:srgbClr val="2ED78B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체험학습</a:t>
            </a:r>
            <a:endParaRPr lang="ko-KR" altLang="en-US" sz="12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0E115846-4984-4924-B797-E8EA04669A11}"/>
              </a:ext>
            </a:extLst>
          </p:cNvPr>
          <p:cNvCxnSpPr>
            <a:cxnSpLocks/>
            <a:stCxn id="45" idx="6"/>
          </p:cNvCxnSpPr>
          <p:nvPr/>
        </p:nvCxnSpPr>
        <p:spPr>
          <a:xfrm>
            <a:off x="1796250" y="1163226"/>
            <a:ext cx="1546607" cy="406367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5B0487BB-167A-4558-9C60-28042942FF0B}"/>
              </a:ext>
            </a:extLst>
          </p:cNvPr>
          <p:cNvCxnSpPr>
            <a:cxnSpLocks/>
            <a:stCxn id="45" idx="6"/>
          </p:cNvCxnSpPr>
          <p:nvPr/>
        </p:nvCxnSpPr>
        <p:spPr>
          <a:xfrm>
            <a:off x="1796250" y="1163226"/>
            <a:ext cx="1476131" cy="887944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5B64385B-CA7D-4E1B-848F-7B18A10D1252}"/>
              </a:ext>
            </a:extLst>
          </p:cNvPr>
          <p:cNvCxnSpPr>
            <a:cxnSpLocks/>
            <a:stCxn id="45" idx="6"/>
          </p:cNvCxnSpPr>
          <p:nvPr/>
        </p:nvCxnSpPr>
        <p:spPr>
          <a:xfrm>
            <a:off x="1796250" y="1163226"/>
            <a:ext cx="1441363" cy="1505238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5B69EDB9-55DB-474A-821F-B5240978BC6A}"/>
              </a:ext>
            </a:extLst>
          </p:cNvPr>
          <p:cNvCxnSpPr>
            <a:cxnSpLocks/>
            <a:stCxn id="46" idx="6"/>
          </p:cNvCxnSpPr>
          <p:nvPr/>
        </p:nvCxnSpPr>
        <p:spPr>
          <a:xfrm flipV="1">
            <a:off x="1826123" y="1637878"/>
            <a:ext cx="1497639" cy="725208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5985E472-426E-41E6-9AB1-8BFF40CC5F8C}"/>
              </a:ext>
            </a:extLst>
          </p:cNvPr>
          <p:cNvCxnSpPr>
            <a:cxnSpLocks/>
            <a:stCxn id="46" idx="6"/>
          </p:cNvCxnSpPr>
          <p:nvPr/>
        </p:nvCxnSpPr>
        <p:spPr>
          <a:xfrm flipV="1">
            <a:off x="1826123" y="2119454"/>
            <a:ext cx="1427163" cy="243632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2DA68D81-A405-4638-9B98-491E8C4833DB}"/>
              </a:ext>
            </a:extLst>
          </p:cNvPr>
          <p:cNvCxnSpPr>
            <a:cxnSpLocks/>
            <a:stCxn id="46" idx="6"/>
          </p:cNvCxnSpPr>
          <p:nvPr/>
        </p:nvCxnSpPr>
        <p:spPr>
          <a:xfrm>
            <a:off x="1826123" y="2363086"/>
            <a:ext cx="1392395" cy="373661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3B295922-DDA4-4CED-BD45-B39E1B7BD06E}"/>
              </a:ext>
            </a:extLst>
          </p:cNvPr>
          <p:cNvCxnSpPr>
            <a:cxnSpLocks/>
          </p:cNvCxnSpPr>
          <p:nvPr/>
        </p:nvCxnSpPr>
        <p:spPr>
          <a:xfrm>
            <a:off x="5476898" y="1023262"/>
            <a:ext cx="1399343" cy="393663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6CE2CAFE-A647-460E-8CEA-213FAA6D181F}"/>
              </a:ext>
            </a:extLst>
          </p:cNvPr>
          <p:cNvCxnSpPr>
            <a:cxnSpLocks/>
          </p:cNvCxnSpPr>
          <p:nvPr/>
        </p:nvCxnSpPr>
        <p:spPr>
          <a:xfrm>
            <a:off x="5476898" y="1023262"/>
            <a:ext cx="1328867" cy="875240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68EA57FC-0B6F-4171-A84C-05F1A8C641A0}"/>
              </a:ext>
            </a:extLst>
          </p:cNvPr>
          <p:cNvCxnSpPr>
            <a:cxnSpLocks/>
          </p:cNvCxnSpPr>
          <p:nvPr/>
        </p:nvCxnSpPr>
        <p:spPr>
          <a:xfrm>
            <a:off x="5476898" y="1023262"/>
            <a:ext cx="1294099" cy="1492534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5869B6C7-5FE4-41CC-82E8-7ABB6804DABE}"/>
              </a:ext>
            </a:extLst>
          </p:cNvPr>
          <p:cNvCxnSpPr>
            <a:cxnSpLocks/>
          </p:cNvCxnSpPr>
          <p:nvPr/>
        </p:nvCxnSpPr>
        <p:spPr>
          <a:xfrm flipV="1">
            <a:off x="5409592" y="2339275"/>
            <a:ext cx="1656191" cy="196587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57CFD170-A09D-4868-BCF4-10984285563E}"/>
              </a:ext>
            </a:extLst>
          </p:cNvPr>
          <p:cNvCxnSpPr>
            <a:cxnSpLocks/>
          </p:cNvCxnSpPr>
          <p:nvPr/>
        </p:nvCxnSpPr>
        <p:spPr>
          <a:xfrm>
            <a:off x="5444829" y="2535691"/>
            <a:ext cx="1585715" cy="284989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F3DCDABB-C2B9-49C8-9482-A6F433F6F150}"/>
              </a:ext>
            </a:extLst>
          </p:cNvPr>
          <p:cNvCxnSpPr>
            <a:cxnSpLocks/>
          </p:cNvCxnSpPr>
          <p:nvPr/>
        </p:nvCxnSpPr>
        <p:spPr>
          <a:xfrm>
            <a:off x="5433709" y="2535691"/>
            <a:ext cx="1550947" cy="902284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25D85C9D-4823-4D97-9BB6-4D76D18FF0B2}"/>
              </a:ext>
            </a:extLst>
          </p:cNvPr>
          <p:cNvCxnSpPr>
            <a:cxnSpLocks/>
          </p:cNvCxnSpPr>
          <p:nvPr/>
        </p:nvCxnSpPr>
        <p:spPr>
          <a:xfrm>
            <a:off x="5482893" y="1511923"/>
            <a:ext cx="1399343" cy="393663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039C112E-D150-4CA3-A367-723FFAC12FF5}"/>
              </a:ext>
            </a:extLst>
          </p:cNvPr>
          <p:cNvCxnSpPr>
            <a:cxnSpLocks/>
          </p:cNvCxnSpPr>
          <p:nvPr/>
        </p:nvCxnSpPr>
        <p:spPr>
          <a:xfrm>
            <a:off x="5482531" y="1491932"/>
            <a:ext cx="1328867" cy="875240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5CD5434B-A75C-4EBE-B8A0-F3123F674137}"/>
              </a:ext>
            </a:extLst>
          </p:cNvPr>
          <p:cNvCxnSpPr>
            <a:cxnSpLocks/>
          </p:cNvCxnSpPr>
          <p:nvPr/>
        </p:nvCxnSpPr>
        <p:spPr>
          <a:xfrm>
            <a:off x="5511777" y="1522098"/>
            <a:ext cx="1294099" cy="1492534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A064803D-BDAC-46B6-823E-D6492B9E43B4}"/>
              </a:ext>
            </a:extLst>
          </p:cNvPr>
          <p:cNvCxnSpPr>
            <a:cxnSpLocks/>
            <a:stCxn id="15" idx="6"/>
          </p:cNvCxnSpPr>
          <p:nvPr/>
        </p:nvCxnSpPr>
        <p:spPr>
          <a:xfrm>
            <a:off x="5475229" y="4144866"/>
            <a:ext cx="1444045" cy="191257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F52C4BA2-58FF-457C-B493-93FFCCC43200}"/>
              </a:ext>
            </a:extLst>
          </p:cNvPr>
          <p:cNvCxnSpPr>
            <a:cxnSpLocks/>
            <a:stCxn id="15" idx="6"/>
          </p:cNvCxnSpPr>
          <p:nvPr/>
        </p:nvCxnSpPr>
        <p:spPr>
          <a:xfrm>
            <a:off x="5475229" y="4144866"/>
            <a:ext cx="1373569" cy="702597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2A5DC3F7-ED2B-4EB1-AD40-39A6C7E3CDEA}"/>
              </a:ext>
            </a:extLst>
          </p:cNvPr>
          <p:cNvCxnSpPr>
            <a:cxnSpLocks/>
            <a:stCxn id="15" idx="6"/>
          </p:cNvCxnSpPr>
          <p:nvPr/>
        </p:nvCxnSpPr>
        <p:spPr>
          <a:xfrm>
            <a:off x="5475229" y="4144866"/>
            <a:ext cx="1338801" cy="1319891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13E4D4F8-43E3-4E91-B5A9-34E6E21ACF69}"/>
              </a:ext>
            </a:extLst>
          </p:cNvPr>
          <p:cNvCxnSpPr>
            <a:cxnSpLocks/>
            <a:stCxn id="16" idx="6"/>
          </p:cNvCxnSpPr>
          <p:nvPr/>
        </p:nvCxnSpPr>
        <p:spPr>
          <a:xfrm flipV="1">
            <a:off x="5470957" y="4580912"/>
            <a:ext cx="1572387" cy="740164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F0F0BBCB-664D-4CE0-BBC8-FCC169DEAF7F}"/>
              </a:ext>
            </a:extLst>
          </p:cNvPr>
          <p:cNvCxnSpPr>
            <a:cxnSpLocks/>
            <a:stCxn id="16" idx="6"/>
          </p:cNvCxnSpPr>
          <p:nvPr/>
        </p:nvCxnSpPr>
        <p:spPr>
          <a:xfrm flipV="1">
            <a:off x="5470957" y="5062490"/>
            <a:ext cx="1501911" cy="258586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BB2953E2-8C15-48FF-B1EF-F1C05B338894}"/>
              </a:ext>
            </a:extLst>
          </p:cNvPr>
          <p:cNvCxnSpPr>
            <a:cxnSpLocks/>
          </p:cNvCxnSpPr>
          <p:nvPr/>
        </p:nvCxnSpPr>
        <p:spPr>
          <a:xfrm>
            <a:off x="5444113" y="2860290"/>
            <a:ext cx="1524238" cy="203519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37C6E98E-5020-4654-B002-C9FF2CE6471D}"/>
              </a:ext>
            </a:extLst>
          </p:cNvPr>
          <p:cNvCxnSpPr>
            <a:cxnSpLocks/>
          </p:cNvCxnSpPr>
          <p:nvPr/>
        </p:nvCxnSpPr>
        <p:spPr>
          <a:xfrm>
            <a:off x="5444830" y="2877219"/>
            <a:ext cx="1453762" cy="685096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99D55557-EEB5-4763-B3C4-3839AC09BAE8}"/>
              </a:ext>
            </a:extLst>
          </p:cNvPr>
          <p:cNvCxnSpPr>
            <a:cxnSpLocks/>
          </p:cNvCxnSpPr>
          <p:nvPr/>
        </p:nvCxnSpPr>
        <p:spPr>
          <a:xfrm>
            <a:off x="5470957" y="2915954"/>
            <a:ext cx="1418994" cy="1302391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9D5A8C28-39C5-4F82-B341-DCDAC10D2CA5}"/>
              </a:ext>
            </a:extLst>
          </p:cNvPr>
          <p:cNvCxnSpPr>
            <a:cxnSpLocks/>
            <a:stCxn id="139" idx="6"/>
          </p:cNvCxnSpPr>
          <p:nvPr/>
        </p:nvCxnSpPr>
        <p:spPr>
          <a:xfrm>
            <a:off x="5481860" y="3739819"/>
            <a:ext cx="1418555" cy="299508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9BD883B2-E0EA-4AE1-9576-87E5889901E1}"/>
              </a:ext>
            </a:extLst>
          </p:cNvPr>
          <p:cNvCxnSpPr>
            <a:cxnSpLocks/>
          </p:cNvCxnSpPr>
          <p:nvPr/>
        </p:nvCxnSpPr>
        <p:spPr>
          <a:xfrm>
            <a:off x="5555364" y="3769716"/>
            <a:ext cx="1328867" cy="875240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56BF3A9F-6E91-4A42-8DC2-3274C7E9BA12}"/>
              </a:ext>
            </a:extLst>
          </p:cNvPr>
          <p:cNvCxnSpPr>
            <a:cxnSpLocks/>
          </p:cNvCxnSpPr>
          <p:nvPr/>
        </p:nvCxnSpPr>
        <p:spPr>
          <a:xfrm>
            <a:off x="5528633" y="3729171"/>
            <a:ext cx="1294099" cy="1492534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143171EB-B1BC-432D-A07B-59CBC4575D1F}"/>
              </a:ext>
            </a:extLst>
          </p:cNvPr>
          <p:cNvSpPr txBox="1"/>
          <p:nvPr/>
        </p:nvSpPr>
        <p:spPr>
          <a:xfrm>
            <a:off x="7015284" y="2737996"/>
            <a:ext cx="7817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+</a:t>
            </a: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DA5C91E8-8570-4C35-BC7E-29D58D8D4635}"/>
              </a:ext>
            </a:extLst>
          </p:cNvPr>
          <p:cNvSpPr/>
          <p:nvPr/>
        </p:nvSpPr>
        <p:spPr>
          <a:xfrm>
            <a:off x="8597823" y="2385210"/>
            <a:ext cx="252000" cy="252000"/>
          </a:xfrm>
          <a:prstGeom prst="ellipse">
            <a:avLst/>
          </a:prstGeom>
          <a:ln w="57150">
            <a:solidFill>
              <a:srgbClr val="2ED78B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id="{180F903F-439A-47EC-8464-4D9FE2B3C9E6}"/>
              </a:ext>
            </a:extLst>
          </p:cNvPr>
          <p:cNvSpPr/>
          <p:nvPr/>
        </p:nvSpPr>
        <p:spPr>
          <a:xfrm>
            <a:off x="8597823" y="2862650"/>
            <a:ext cx="252000" cy="252000"/>
          </a:xfrm>
          <a:prstGeom prst="ellipse">
            <a:avLst/>
          </a:prstGeom>
          <a:ln w="57150">
            <a:solidFill>
              <a:srgbClr val="2ED78B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8720FF11-A57E-4722-9DE7-A8278E803E0E}"/>
              </a:ext>
            </a:extLst>
          </p:cNvPr>
          <p:cNvSpPr/>
          <p:nvPr/>
        </p:nvSpPr>
        <p:spPr>
          <a:xfrm>
            <a:off x="8592181" y="4095748"/>
            <a:ext cx="252000" cy="252000"/>
          </a:xfrm>
          <a:prstGeom prst="ellipse">
            <a:avLst/>
          </a:prstGeom>
          <a:ln w="57150">
            <a:solidFill>
              <a:srgbClr val="2ED78B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ED737769-28BB-4588-992B-6B6C58E139D0}"/>
              </a:ext>
            </a:extLst>
          </p:cNvPr>
          <p:cNvSpPr/>
          <p:nvPr/>
        </p:nvSpPr>
        <p:spPr>
          <a:xfrm>
            <a:off x="8588745" y="4571677"/>
            <a:ext cx="252000" cy="252000"/>
          </a:xfrm>
          <a:prstGeom prst="ellipse">
            <a:avLst/>
          </a:prstGeom>
          <a:ln w="57150">
            <a:solidFill>
              <a:srgbClr val="2ED78B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cxnSp>
        <p:nvCxnSpPr>
          <p:cNvPr id="82" name="직선 연결선 81">
            <a:extLst>
              <a:ext uri="{FF2B5EF4-FFF2-40B4-BE49-F238E27FC236}">
                <a16:creationId xmlns:a16="http://schemas.microsoft.com/office/drawing/2014/main" id="{653849F9-0DB8-4603-9821-BC11D69A15CA}"/>
              </a:ext>
            </a:extLst>
          </p:cNvPr>
          <p:cNvCxnSpPr>
            <a:cxnSpLocks/>
          </p:cNvCxnSpPr>
          <p:nvPr/>
        </p:nvCxnSpPr>
        <p:spPr>
          <a:xfrm flipV="1">
            <a:off x="8102195" y="2587676"/>
            <a:ext cx="495628" cy="413603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3" name="직선 연결선 82">
            <a:extLst>
              <a:ext uri="{FF2B5EF4-FFF2-40B4-BE49-F238E27FC236}">
                <a16:creationId xmlns:a16="http://schemas.microsoft.com/office/drawing/2014/main" id="{6DAA0251-762D-471C-8B43-6B820D207572}"/>
              </a:ext>
            </a:extLst>
          </p:cNvPr>
          <p:cNvCxnSpPr>
            <a:cxnSpLocks/>
            <a:endCxn id="79" idx="3"/>
          </p:cNvCxnSpPr>
          <p:nvPr/>
        </p:nvCxnSpPr>
        <p:spPr>
          <a:xfrm flipV="1">
            <a:off x="8116029" y="3077745"/>
            <a:ext cx="518699" cy="442236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4" name="직선 연결선 83">
            <a:extLst>
              <a:ext uri="{FF2B5EF4-FFF2-40B4-BE49-F238E27FC236}">
                <a16:creationId xmlns:a16="http://schemas.microsoft.com/office/drawing/2014/main" id="{E392ED9C-A168-40C9-99FE-AADEB23588C7}"/>
              </a:ext>
            </a:extLst>
          </p:cNvPr>
          <p:cNvCxnSpPr>
            <a:cxnSpLocks/>
            <a:endCxn id="80" idx="2"/>
          </p:cNvCxnSpPr>
          <p:nvPr/>
        </p:nvCxnSpPr>
        <p:spPr>
          <a:xfrm>
            <a:off x="8121717" y="3953735"/>
            <a:ext cx="470464" cy="268013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5" name="직선 연결선 84">
            <a:extLst>
              <a:ext uri="{FF2B5EF4-FFF2-40B4-BE49-F238E27FC236}">
                <a16:creationId xmlns:a16="http://schemas.microsoft.com/office/drawing/2014/main" id="{9BECD44D-8981-44B2-99FE-03DBE74C9FE2}"/>
              </a:ext>
            </a:extLst>
          </p:cNvPr>
          <p:cNvCxnSpPr>
            <a:cxnSpLocks/>
            <a:endCxn id="81" idx="2"/>
          </p:cNvCxnSpPr>
          <p:nvPr/>
        </p:nvCxnSpPr>
        <p:spPr>
          <a:xfrm>
            <a:off x="8118282" y="4400187"/>
            <a:ext cx="470463" cy="297490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6" name="직선 연결선 85">
            <a:extLst>
              <a:ext uri="{FF2B5EF4-FFF2-40B4-BE49-F238E27FC236}">
                <a16:creationId xmlns:a16="http://schemas.microsoft.com/office/drawing/2014/main" id="{D0C5667B-FD60-4670-BA19-5DBA3B7765F0}"/>
              </a:ext>
            </a:extLst>
          </p:cNvPr>
          <p:cNvCxnSpPr>
            <a:cxnSpLocks/>
            <a:endCxn id="81" idx="2"/>
          </p:cNvCxnSpPr>
          <p:nvPr/>
        </p:nvCxnSpPr>
        <p:spPr>
          <a:xfrm>
            <a:off x="8118282" y="4581604"/>
            <a:ext cx="470463" cy="116073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7" name="직선 연결선 86">
            <a:extLst>
              <a:ext uri="{FF2B5EF4-FFF2-40B4-BE49-F238E27FC236}">
                <a16:creationId xmlns:a16="http://schemas.microsoft.com/office/drawing/2014/main" id="{A804165D-9B66-4951-8D1A-2C8D52925DF7}"/>
              </a:ext>
            </a:extLst>
          </p:cNvPr>
          <p:cNvCxnSpPr>
            <a:cxnSpLocks/>
            <a:endCxn id="80" idx="2"/>
          </p:cNvCxnSpPr>
          <p:nvPr/>
        </p:nvCxnSpPr>
        <p:spPr>
          <a:xfrm>
            <a:off x="8121716" y="3781660"/>
            <a:ext cx="470465" cy="440088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8" name="직선 연결선 87">
            <a:extLst>
              <a:ext uri="{FF2B5EF4-FFF2-40B4-BE49-F238E27FC236}">
                <a16:creationId xmlns:a16="http://schemas.microsoft.com/office/drawing/2014/main" id="{ACF19719-6A80-465C-A7EB-0C4FE3FF50D8}"/>
              </a:ext>
            </a:extLst>
          </p:cNvPr>
          <p:cNvCxnSpPr>
            <a:cxnSpLocks/>
            <a:endCxn id="79" idx="3"/>
          </p:cNvCxnSpPr>
          <p:nvPr/>
        </p:nvCxnSpPr>
        <p:spPr>
          <a:xfrm flipV="1">
            <a:off x="8160265" y="3077745"/>
            <a:ext cx="474463" cy="611126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" name="직선 연결선 88">
            <a:extLst>
              <a:ext uri="{FF2B5EF4-FFF2-40B4-BE49-F238E27FC236}">
                <a16:creationId xmlns:a16="http://schemas.microsoft.com/office/drawing/2014/main" id="{BAA7AFC6-A771-4E34-8056-6819A5FB03F5}"/>
              </a:ext>
            </a:extLst>
          </p:cNvPr>
          <p:cNvCxnSpPr>
            <a:cxnSpLocks/>
            <a:endCxn id="78" idx="2"/>
          </p:cNvCxnSpPr>
          <p:nvPr/>
        </p:nvCxnSpPr>
        <p:spPr>
          <a:xfrm flipV="1">
            <a:off x="8144248" y="2511210"/>
            <a:ext cx="453575" cy="217242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81E09FBB-2555-41D4-A4C3-EFDC3A133C14}"/>
              </a:ext>
            </a:extLst>
          </p:cNvPr>
          <p:cNvSpPr txBox="1"/>
          <p:nvPr/>
        </p:nvSpPr>
        <p:spPr>
          <a:xfrm>
            <a:off x="6621133" y="3580217"/>
            <a:ext cx="16271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Model</a:t>
            </a:r>
          </a:p>
          <a:p>
            <a:pPr algn="ctr"/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Concatenate</a:t>
            </a:r>
          </a:p>
        </p:txBody>
      </p: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29262D92-0485-4617-9F48-78921BAE4DF3}"/>
              </a:ext>
            </a:extLst>
          </p:cNvPr>
          <p:cNvGrpSpPr/>
          <p:nvPr/>
        </p:nvGrpSpPr>
        <p:grpSpPr>
          <a:xfrm rot="5400000" flipV="1">
            <a:off x="5091968" y="2012879"/>
            <a:ext cx="392292" cy="45719"/>
            <a:chOff x="4123139" y="985812"/>
            <a:chExt cx="418867" cy="36000"/>
          </a:xfrm>
        </p:grpSpPr>
        <p:sp>
          <p:nvSpPr>
            <p:cNvPr id="128" name="타원 127">
              <a:extLst>
                <a:ext uri="{FF2B5EF4-FFF2-40B4-BE49-F238E27FC236}">
                  <a16:creationId xmlns:a16="http://schemas.microsoft.com/office/drawing/2014/main" id="{969BA5BD-AD4F-4F6D-B420-F5BB4B43A703}"/>
                </a:ext>
              </a:extLst>
            </p:cNvPr>
            <p:cNvSpPr/>
            <p:nvPr/>
          </p:nvSpPr>
          <p:spPr>
            <a:xfrm flipV="1">
              <a:off x="4123139" y="985812"/>
              <a:ext cx="36000" cy="36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129" name="타원 128">
              <a:extLst>
                <a:ext uri="{FF2B5EF4-FFF2-40B4-BE49-F238E27FC236}">
                  <a16:creationId xmlns:a16="http://schemas.microsoft.com/office/drawing/2014/main" id="{20CD969E-37C7-410F-AAEA-6565011F6A13}"/>
                </a:ext>
              </a:extLst>
            </p:cNvPr>
            <p:cNvSpPr/>
            <p:nvPr/>
          </p:nvSpPr>
          <p:spPr>
            <a:xfrm flipV="1">
              <a:off x="4312027" y="985812"/>
              <a:ext cx="36000" cy="36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130" name="타원 129">
              <a:extLst>
                <a:ext uri="{FF2B5EF4-FFF2-40B4-BE49-F238E27FC236}">
                  <a16:creationId xmlns:a16="http://schemas.microsoft.com/office/drawing/2014/main" id="{72EC1635-3CE8-445A-BDD7-A7CEB345AE99}"/>
                </a:ext>
              </a:extLst>
            </p:cNvPr>
            <p:cNvSpPr/>
            <p:nvPr/>
          </p:nvSpPr>
          <p:spPr>
            <a:xfrm flipV="1">
              <a:off x="4506006" y="985812"/>
              <a:ext cx="36000" cy="36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</p:grp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80023434-3565-48CD-9D93-EE38779FBFCD}"/>
              </a:ext>
            </a:extLst>
          </p:cNvPr>
          <p:cNvGrpSpPr/>
          <p:nvPr/>
        </p:nvGrpSpPr>
        <p:grpSpPr>
          <a:xfrm rot="5400000">
            <a:off x="5134911" y="4611009"/>
            <a:ext cx="392292" cy="45719"/>
            <a:chOff x="4123139" y="985812"/>
            <a:chExt cx="418867" cy="36000"/>
          </a:xfrm>
        </p:grpSpPr>
        <p:sp>
          <p:nvSpPr>
            <p:cNvPr id="125" name="타원 124">
              <a:extLst>
                <a:ext uri="{FF2B5EF4-FFF2-40B4-BE49-F238E27FC236}">
                  <a16:creationId xmlns:a16="http://schemas.microsoft.com/office/drawing/2014/main" id="{389CE49D-4E51-425F-8AA5-70CDFAE86827}"/>
                </a:ext>
              </a:extLst>
            </p:cNvPr>
            <p:cNvSpPr/>
            <p:nvPr/>
          </p:nvSpPr>
          <p:spPr>
            <a:xfrm flipV="1">
              <a:off x="4123139" y="985812"/>
              <a:ext cx="36000" cy="36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126" name="타원 125">
              <a:extLst>
                <a:ext uri="{FF2B5EF4-FFF2-40B4-BE49-F238E27FC236}">
                  <a16:creationId xmlns:a16="http://schemas.microsoft.com/office/drawing/2014/main" id="{BC733FA7-29F6-4876-91AB-9EE703A7FD2C}"/>
                </a:ext>
              </a:extLst>
            </p:cNvPr>
            <p:cNvSpPr/>
            <p:nvPr/>
          </p:nvSpPr>
          <p:spPr>
            <a:xfrm flipV="1">
              <a:off x="4312027" y="985812"/>
              <a:ext cx="36000" cy="36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127" name="타원 126">
              <a:extLst>
                <a:ext uri="{FF2B5EF4-FFF2-40B4-BE49-F238E27FC236}">
                  <a16:creationId xmlns:a16="http://schemas.microsoft.com/office/drawing/2014/main" id="{EFB6C75A-6ADB-423D-882A-30B5C6790A33}"/>
                </a:ext>
              </a:extLst>
            </p:cNvPr>
            <p:cNvSpPr/>
            <p:nvPr/>
          </p:nvSpPr>
          <p:spPr>
            <a:xfrm flipV="1">
              <a:off x="4506006" y="985812"/>
              <a:ext cx="36000" cy="36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</p:grp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3D483769-D615-40A2-B434-0564D6CDF8DC}"/>
              </a:ext>
            </a:extLst>
          </p:cNvPr>
          <p:cNvGrpSpPr/>
          <p:nvPr/>
        </p:nvGrpSpPr>
        <p:grpSpPr>
          <a:xfrm rot="1013017">
            <a:off x="3704240" y="1011441"/>
            <a:ext cx="429836" cy="45522"/>
            <a:chOff x="4123139" y="985812"/>
            <a:chExt cx="418867" cy="36000"/>
          </a:xfrm>
        </p:grpSpPr>
        <p:sp>
          <p:nvSpPr>
            <p:cNvPr id="122" name="타원 121">
              <a:extLst>
                <a:ext uri="{FF2B5EF4-FFF2-40B4-BE49-F238E27FC236}">
                  <a16:creationId xmlns:a16="http://schemas.microsoft.com/office/drawing/2014/main" id="{92BF06BD-F882-4EFE-9902-B73BBFDD7A6D}"/>
                </a:ext>
              </a:extLst>
            </p:cNvPr>
            <p:cNvSpPr/>
            <p:nvPr/>
          </p:nvSpPr>
          <p:spPr>
            <a:xfrm flipV="1">
              <a:off x="4123139" y="985812"/>
              <a:ext cx="36000" cy="36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123" name="타원 122">
              <a:extLst>
                <a:ext uri="{FF2B5EF4-FFF2-40B4-BE49-F238E27FC236}">
                  <a16:creationId xmlns:a16="http://schemas.microsoft.com/office/drawing/2014/main" id="{709D76B1-10AD-4C96-BE5F-9B626E3FB2CB}"/>
                </a:ext>
              </a:extLst>
            </p:cNvPr>
            <p:cNvSpPr/>
            <p:nvPr/>
          </p:nvSpPr>
          <p:spPr>
            <a:xfrm flipV="1">
              <a:off x="4312027" y="985812"/>
              <a:ext cx="36000" cy="36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124" name="타원 123">
              <a:extLst>
                <a:ext uri="{FF2B5EF4-FFF2-40B4-BE49-F238E27FC236}">
                  <a16:creationId xmlns:a16="http://schemas.microsoft.com/office/drawing/2014/main" id="{F836AD3B-5CC1-498D-8842-FD7BD84C60DB}"/>
                </a:ext>
              </a:extLst>
            </p:cNvPr>
            <p:cNvSpPr/>
            <p:nvPr/>
          </p:nvSpPr>
          <p:spPr>
            <a:xfrm flipV="1">
              <a:off x="4506006" y="985812"/>
              <a:ext cx="36000" cy="36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</p:grp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F50FF5C9-4C23-461C-9D87-FFDA138F6079}"/>
              </a:ext>
            </a:extLst>
          </p:cNvPr>
          <p:cNvGrpSpPr/>
          <p:nvPr/>
        </p:nvGrpSpPr>
        <p:grpSpPr>
          <a:xfrm rot="20663756">
            <a:off x="3741481" y="3166710"/>
            <a:ext cx="429836" cy="36685"/>
            <a:chOff x="4123139" y="985812"/>
            <a:chExt cx="418867" cy="36000"/>
          </a:xfrm>
        </p:grpSpPr>
        <p:sp>
          <p:nvSpPr>
            <p:cNvPr id="119" name="타원 118">
              <a:extLst>
                <a:ext uri="{FF2B5EF4-FFF2-40B4-BE49-F238E27FC236}">
                  <a16:creationId xmlns:a16="http://schemas.microsoft.com/office/drawing/2014/main" id="{AADB0557-5C19-4C38-B0D3-188CF51C11F3}"/>
                </a:ext>
              </a:extLst>
            </p:cNvPr>
            <p:cNvSpPr/>
            <p:nvPr/>
          </p:nvSpPr>
          <p:spPr>
            <a:xfrm flipV="1">
              <a:off x="4123139" y="985812"/>
              <a:ext cx="36000" cy="36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120" name="타원 119">
              <a:extLst>
                <a:ext uri="{FF2B5EF4-FFF2-40B4-BE49-F238E27FC236}">
                  <a16:creationId xmlns:a16="http://schemas.microsoft.com/office/drawing/2014/main" id="{A88C423E-C68A-4D7E-A309-40FC8449E810}"/>
                </a:ext>
              </a:extLst>
            </p:cNvPr>
            <p:cNvSpPr/>
            <p:nvPr/>
          </p:nvSpPr>
          <p:spPr>
            <a:xfrm flipV="1">
              <a:off x="4312027" y="985812"/>
              <a:ext cx="36000" cy="36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121" name="타원 120">
              <a:extLst>
                <a:ext uri="{FF2B5EF4-FFF2-40B4-BE49-F238E27FC236}">
                  <a16:creationId xmlns:a16="http://schemas.microsoft.com/office/drawing/2014/main" id="{59DB98E0-C696-4BDC-BBAB-4C1F83D337FE}"/>
                </a:ext>
              </a:extLst>
            </p:cNvPr>
            <p:cNvSpPr/>
            <p:nvPr/>
          </p:nvSpPr>
          <p:spPr>
            <a:xfrm flipV="1">
              <a:off x="4506006" y="985812"/>
              <a:ext cx="36000" cy="36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</p:grp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906DEE1B-7C17-42BB-8B02-0677416982E3}"/>
              </a:ext>
            </a:extLst>
          </p:cNvPr>
          <p:cNvGrpSpPr/>
          <p:nvPr/>
        </p:nvGrpSpPr>
        <p:grpSpPr>
          <a:xfrm rot="20336863">
            <a:off x="3694926" y="4026697"/>
            <a:ext cx="429836" cy="48189"/>
            <a:chOff x="4123139" y="985812"/>
            <a:chExt cx="418867" cy="36000"/>
          </a:xfrm>
        </p:grpSpPr>
        <p:sp>
          <p:nvSpPr>
            <p:cNvPr id="116" name="타원 115">
              <a:extLst>
                <a:ext uri="{FF2B5EF4-FFF2-40B4-BE49-F238E27FC236}">
                  <a16:creationId xmlns:a16="http://schemas.microsoft.com/office/drawing/2014/main" id="{2DE22AEB-6A48-4766-8919-469F9E569377}"/>
                </a:ext>
              </a:extLst>
            </p:cNvPr>
            <p:cNvSpPr/>
            <p:nvPr/>
          </p:nvSpPr>
          <p:spPr>
            <a:xfrm flipV="1">
              <a:off x="4123139" y="985812"/>
              <a:ext cx="36000" cy="36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117" name="타원 116">
              <a:extLst>
                <a:ext uri="{FF2B5EF4-FFF2-40B4-BE49-F238E27FC236}">
                  <a16:creationId xmlns:a16="http://schemas.microsoft.com/office/drawing/2014/main" id="{A14BBE39-58ED-4E81-B403-B4241115411B}"/>
                </a:ext>
              </a:extLst>
            </p:cNvPr>
            <p:cNvSpPr/>
            <p:nvPr/>
          </p:nvSpPr>
          <p:spPr>
            <a:xfrm flipV="1">
              <a:off x="4312027" y="985812"/>
              <a:ext cx="36000" cy="36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118" name="타원 117">
              <a:extLst>
                <a:ext uri="{FF2B5EF4-FFF2-40B4-BE49-F238E27FC236}">
                  <a16:creationId xmlns:a16="http://schemas.microsoft.com/office/drawing/2014/main" id="{BEE95418-6E94-49AA-AF41-5CB8DB67D6B0}"/>
                </a:ext>
              </a:extLst>
            </p:cNvPr>
            <p:cNvSpPr/>
            <p:nvPr/>
          </p:nvSpPr>
          <p:spPr>
            <a:xfrm flipV="1">
              <a:off x="4506006" y="985812"/>
              <a:ext cx="36000" cy="36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</p:grp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88266313-4637-4519-880B-82A8FBE6EFF1}"/>
              </a:ext>
            </a:extLst>
          </p:cNvPr>
          <p:cNvGrpSpPr/>
          <p:nvPr/>
        </p:nvGrpSpPr>
        <p:grpSpPr>
          <a:xfrm rot="444143">
            <a:off x="3775514" y="5005035"/>
            <a:ext cx="429836" cy="48189"/>
            <a:chOff x="4123139" y="985812"/>
            <a:chExt cx="418867" cy="36000"/>
          </a:xfrm>
        </p:grpSpPr>
        <p:sp>
          <p:nvSpPr>
            <p:cNvPr id="113" name="타원 112">
              <a:extLst>
                <a:ext uri="{FF2B5EF4-FFF2-40B4-BE49-F238E27FC236}">
                  <a16:creationId xmlns:a16="http://schemas.microsoft.com/office/drawing/2014/main" id="{92A866D3-1130-4100-9CAD-D3A4E6CF6768}"/>
                </a:ext>
              </a:extLst>
            </p:cNvPr>
            <p:cNvSpPr/>
            <p:nvPr/>
          </p:nvSpPr>
          <p:spPr>
            <a:xfrm flipV="1">
              <a:off x="4123139" y="985812"/>
              <a:ext cx="36000" cy="36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114" name="타원 113">
              <a:extLst>
                <a:ext uri="{FF2B5EF4-FFF2-40B4-BE49-F238E27FC236}">
                  <a16:creationId xmlns:a16="http://schemas.microsoft.com/office/drawing/2014/main" id="{192A59D1-3366-4751-96C9-0A57E892C0FB}"/>
                </a:ext>
              </a:extLst>
            </p:cNvPr>
            <p:cNvSpPr/>
            <p:nvPr/>
          </p:nvSpPr>
          <p:spPr>
            <a:xfrm flipV="1">
              <a:off x="4312027" y="985812"/>
              <a:ext cx="36000" cy="36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115" name="타원 114">
              <a:extLst>
                <a:ext uri="{FF2B5EF4-FFF2-40B4-BE49-F238E27FC236}">
                  <a16:creationId xmlns:a16="http://schemas.microsoft.com/office/drawing/2014/main" id="{01A132E6-C511-44A5-AA07-089DF94133F1}"/>
                </a:ext>
              </a:extLst>
            </p:cNvPr>
            <p:cNvSpPr/>
            <p:nvPr/>
          </p:nvSpPr>
          <p:spPr>
            <a:xfrm flipV="1">
              <a:off x="4506006" y="985812"/>
              <a:ext cx="36000" cy="36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</p:grpSp>
      <p:grpSp>
        <p:nvGrpSpPr>
          <p:cNvPr id="98" name="그룹 97">
            <a:extLst>
              <a:ext uri="{FF2B5EF4-FFF2-40B4-BE49-F238E27FC236}">
                <a16:creationId xmlns:a16="http://schemas.microsoft.com/office/drawing/2014/main" id="{7EA6629D-AC59-4BCA-A888-05B2FBEB1F38}"/>
              </a:ext>
            </a:extLst>
          </p:cNvPr>
          <p:cNvGrpSpPr/>
          <p:nvPr/>
        </p:nvGrpSpPr>
        <p:grpSpPr>
          <a:xfrm rot="1399770">
            <a:off x="7485157" y="1815495"/>
            <a:ext cx="429836" cy="48189"/>
            <a:chOff x="4123139" y="985812"/>
            <a:chExt cx="418867" cy="36000"/>
          </a:xfrm>
        </p:grpSpPr>
        <p:sp>
          <p:nvSpPr>
            <p:cNvPr id="107" name="타원 106">
              <a:extLst>
                <a:ext uri="{FF2B5EF4-FFF2-40B4-BE49-F238E27FC236}">
                  <a16:creationId xmlns:a16="http://schemas.microsoft.com/office/drawing/2014/main" id="{10FD328D-F72D-4302-A0B4-926167F659F1}"/>
                </a:ext>
              </a:extLst>
            </p:cNvPr>
            <p:cNvSpPr/>
            <p:nvPr/>
          </p:nvSpPr>
          <p:spPr>
            <a:xfrm flipV="1">
              <a:off x="4123139" y="985812"/>
              <a:ext cx="36000" cy="36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108" name="타원 107">
              <a:extLst>
                <a:ext uri="{FF2B5EF4-FFF2-40B4-BE49-F238E27FC236}">
                  <a16:creationId xmlns:a16="http://schemas.microsoft.com/office/drawing/2014/main" id="{C29C8A4D-BADB-4A7A-A772-60C896EE3181}"/>
                </a:ext>
              </a:extLst>
            </p:cNvPr>
            <p:cNvSpPr/>
            <p:nvPr/>
          </p:nvSpPr>
          <p:spPr>
            <a:xfrm flipV="1">
              <a:off x="4312027" y="985812"/>
              <a:ext cx="36000" cy="36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109" name="타원 108">
              <a:extLst>
                <a:ext uri="{FF2B5EF4-FFF2-40B4-BE49-F238E27FC236}">
                  <a16:creationId xmlns:a16="http://schemas.microsoft.com/office/drawing/2014/main" id="{905FAD8E-2CD4-45AC-B94B-A660175E41CE}"/>
                </a:ext>
              </a:extLst>
            </p:cNvPr>
            <p:cNvSpPr/>
            <p:nvPr/>
          </p:nvSpPr>
          <p:spPr>
            <a:xfrm flipV="1">
              <a:off x="4506006" y="985812"/>
              <a:ext cx="36000" cy="36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</p:grp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A443509E-7476-4170-9AE3-D93C85A9FC59}"/>
              </a:ext>
            </a:extLst>
          </p:cNvPr>
          <p:cNvGrpSpPr/>
          <p:nvPr/>
        </p:nvGrpSpPr>
        <p:grpSpPr>
          <a:xfrm rot="19950907">
            <a:off x="7463761" y="5398749"/>
            <a:ext cx="429836" cy="48189"/>
            <a:chOff x="4123139" y="985812"/>
            <a:chExt cx="418867" cy="36000"/>
          </a:xfrm>
        </p:grpSpPr>
        <p:sp>
          <p:nvSpPr>
            <p:cNvPr id="104" name="타원 103">
              <a:extLst>
                <a:ext uri="{FF2B5EF4-FFF2-40B4-BE49-F238E27FC236}">
                  <a16:creationId xmlns:a16="http://schemas.microsoft.com/office/drawing/2014/main" id="{9BC5FF63-A6B2-47A9-BA1F-8B3025A25A3F}"/>
                </a:ext>
              </a:extLst>
            </p:cNvPr>
            <p:cNvSpPr/>
            <p:nvPr/>
          </p:nvSpPr>
          <p:spPr>
            <a:xfrm flipV="1">
              <a:off x="4123139" y="985812"/>
              <a:ext cx="36000" cy="36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105" name="타원 104">
              <a:extLst>
                <a:ext uri="{FF2B5EF4-FFF2-40B4-BE49-F238E27FC236}">
                  <a16:creationId xmlns:a16="http://schemas.microsoft.com/office/drawing/2014/main" id="{7EF06164-87DE-4FCB-B9A5-C25AAB498FB9}"/>
                </a:ext>
              </a:extLst>
            </p:cNvPr>
            <p:cNvSpPr/>
            <p:nvPr/>
          </p:nvSpPr>
          <p:spPr>
            <a:xfrm flipV="1">
              <a:off x="4312027" y="985812"/>
              <a:ext cx="36000" cy="36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106" name="타원 105">
              <a:extLst>
                <a:ext uri="{FF2B5EF4-FFF2-40B4-BE49-F238E27FC236}">
                  <a16:creationId xmlns:a16="http://schemas.microsoft.com/office/drawing/2014/main" id="{3E738E5F-CBD7-4B2D-BA8E-C83C5918A66C}"/>
                </a:ext>
              </a:extLst>
            </p:cNvPr>
            <p:cNvSpPr/>
            <p:nvPr/>
          </p:nvSpPr>
          <p:spPr>
            <a:xfrm flipV="1">
              <a:off x="4506006" y="985812"/>
              <a:ext cx="36000" cy="36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</p:grpSp>
      <p:sp>
        <p:nvSpPr>
          <p:cNvPr id="137" name="타원 136">
            <a:extLst>
              <a:ext uri="{FF2B5EF4-FFF2-40B4-BE49-F238E27FC236}">
                <a16:creationId xmlns:a16="http://schemas.microsoft.com/office/drawing/2014/main" id="{D9B5297A-5996-419D-BF39-E47A96A12226}"/>
              </a:ext>
            </a:extLst>
          </p:cNvPr>
          <p:cNvSpPr/>
          <p:nvPr/>
        </p:nvSpPr>
        <p:spPr>
          <a:xfrm>
            <a:off x="5188995" y="2369510"/>
            <a:ext cx="252000" cy="252000"/>
          </a:xfrm>
          <a:prstGeom prst="ellipse">
            <a:avLst/>
          </a:prstGeom>
          <a:ln w="57150">
            <a:solidFill>
              <a:srgbClr val="2ED78B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138" name="타원 137">
            <a:extLst>
              <a:ext uri="{FF2B5EF4-FFF2-40B4-BE49-F238E27FC236}">
                <a16:creationId xmlns:a16="http://schemas.microsoft.com/office/drawing/2014/main" id="{4E21261B-FDA0-4AC0-9EEF-2FDD34CF02DD}"/>
              </a:ext>
            </a:extLst>
          </p:cNvPr>
          <p:cNvSpPr/>
          <p:nvPr/>
        </p:nvSpPr>
        <p:spPr>
          <a:xfrm>
            <a:off x="5174721" y="2803605"/>
            <a:ext cx="252000" cy="252000"/>
          </a:xfrm>
          <a:prstGeom prst="ellipse">
            <a:avLst/>
          </a:prstGeom>
          <a:ln w="57150">
            <a:solidFill>
              <a:srgbClr val="2ED78B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139" name="타원 138">
            <a:extLst>
              <a:ext uri="{FF2B5EF4-FFF2-40B4-BE49-F238E27FC236}">
                <a16:creationId xmlns:a16="http://schemas.microsoft.com/office/drawing/2014/main" id="{3E0352BF-3CD8-48F4-A909-1CD708162BB8}"/>
              </a:ext>
            </a:extLst>
          </p:cNvPr>
          <p:cNvSpPr/>
          <p:nvPr/>
        </p:nvSpPr>
        <p:spPr>
          <a:xfrm>
            <a:off x="5229860" y="3613819"/>
            <a:ext cx="252000" cy="252000"/>
          </a:xfrm>
          <a:prstGeom prst="ellipse">
            <a:avLst/>
          </a:prstGeom>
          <a:ln w="57150">
            <a:solidFill>
              <a:srgbClr val="2ED78B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grpSp>
        <p:nvGrpSpPr>
          <p:cNvPr id="140" name="그룹 139">
            <a:extLst>
              <a:ext uri="{FF2B5EF4-FFF2-40B4-BE49-F238E27FC236}">
                <a16:creationId xmlns:a16="http://schemas.microsoft.com/office/drawing/2014/main" id="{3E5D64D4-D226-4B6E-82D7-C1592C2E7BCF}"/>
              </a:ext>
            </a:extLst>
          </p:cNvPr>
          <p:cNvGrpSpPr/>
          <p:nvPr/>
        </p:nvGrpSpPr>
        <p:grpSpPr>
          <a:xfrm rot="5400000">
            <a:off x="8527357" y="3581565"/>
            <a:ext cx="429836" cy="48189"/>
            <a:chOff x="4123139" y="985812"/>
            <a:chExt cx="418867" cy="36000"/>
          </a:xfrm>
        </p:grpSpPr>
        <p:sp>
          <p:nvSpPr>
            <p:cNvPr id="141" name="타원 140">
              <a:extLst>
                <a:ext uri="{FF2B5EF4-FFF2-40B4-BE49-F238E27FC236}">
                  <a16:creationId xmlns:a16="http://schemas.microsoft.com/office/drawing/2014/main" id="{02EB854D-B180-485E-AEDA-857926D56680}"/>
                </a:ext>
              </a:extLst>
            </p:cNvPr>
            <p:cNvSpPr/>
            <p:nvPr/>
          </p:nvSpPr>
          <p:spPr>
            <a:xfrm flipV="1">
              <a:off x="4123139" y="985812"/>
              <a:ext cx="36000" cy="36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142" name="타원 141">
              <a:extLst>
                <a:ext uri="{FF2B5EF4-FFF2-40B4-BE49-F238E27FC236}">
                  <a16:creationId xmlns:a16="http://schemas.microsoft.com/office/drawing/2014/main" id="{9DB47762-A961-4C12-A180-856F28CEE36A}"/>
                </a:ext>
              </a:extLst>
            </p:cNvPr>
            <p:cNvSpPr/>
            <p:nvPr/>
          </p:nvSpPr>
          <p:spPr>
            <a:xfrm flipV="1">
              <a:off x="4312027" y="985812"/>
              <a:ext cx="36000" cy="36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143" name="타원 142">
              <a:extLst>
                <a:ext uri="{FF2B5EF4-FFF2-40B4-BE49-F238E27FC236}">
                  <a16:creationId xmlns:a16="http://schemas.microsoft.com/office/drawing/2014/main" id="{6CA8A40B-7EBE-46F6-8801-929EC8B77EE4}"/>
                </a:ext>
              </a:extLst>
            </p:cNvPr>
            <p:cNvSpPr/>
            <p:nvPr/>
          </p:nvSpPr>
          <p:spPr>
            <a:xfrm flipV="1">
              <a:off x="4506006" y="985812"/>
              <a:ext cx="36000" cy="36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</p:grpSp>
      <p:sp>
        <p:nvSpPr>
          <p:cNvPr id="144" name="타원 143">
            <a:extLst>
              <a:ext uri="{FF2B5EF4-FFF2-40B4-BE49-F238E27FC236}">
                <a16:creationId xmlns:a16="http://schemas.microsoft.com/office/drawing/2014/main" id="{05D8640B-AB59-4D62-96EF-543B50C5D3EC}"/>
              </a:ext>
            </a:extLst>
          </p:cNvPr>
          <p:cNvSpPr/>
          <p:nvPr/>
        </p:nvSpPr>
        <p:spPr>
          <a:xfrm>
            <a:off x="1070502" y="2588398"/>
            <a:ext cx="766575" cy="648000"/>
          </a:xfrm>
          <a:prstGeom prst="ellipse">
            <a:avLst/>
          </a:prstGeom>
          <a:ln w="57150">
            <a:solidFill>
              <a:srgbClr val="2ED78B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월</a:t>
            </a:r>
            <a:r>
              <a:rPr lang="en-US" altLang="ko-KR" sz="12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, </a:t>
            </a:r>
            <a:r>
              <a:rPr lang="ko-KR" altLang="en-US" sz="12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요일</a:t>
            </a:r>
          </a:p>
        </p:txBody>
      </p:sp>
      <p:cxnSp>
        <p:nvCxnSpPr>
          <p:cNvPr id="145" name="직선 연결선 144">
            <a:extLst>
              <a:ext uri="{FF2B5EF4-FFF2-40B4-BE49-F238E27FC236}">
                <a16:creationId xmlns:a16="http://schemas.microsoft.com/office/drawing/2014/main" id="{0F17748D-BA18-49F7-97BB-89308D1BDE25}"/>
              </a:ext>
            </a:extLst>
          </p:cNvPr>
          <p:cNvCxnSpPr>
            <a:cxnSpLocks/>
          </p:cNvCxnSpPr>
          <p:nvPr/>
        </p:nvCxnSpPr>
        <p:spPr>
          <a:xfrm flipV="1">
            <a:off x="1827567" y="2198254"/>
            <a:ext cx="1497639" cy="725208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" name="직선 연결선 145">
            <a:extLst>
              <a:ext uri="{FF2B5EF4-FFF2-40B4-BE49-F238E27FC236}">
                <a16:creationId xmlns:a16="http://schemas.microsoft.com/office/drawing/2014/main" id="{2D57335F-37CD-4C05-9417-B30070915962}"/>
              </a:ext>
            </a:extLst>
          </p:cNvPr>
          <p:cNvCxnSpPr>
            <a:cxnSpLocks/>
          </p:cNvCxnSpPr>
          <p:nvPr/>
        </p:nvCxnSpPr>
        <p:spPr>
          <a:xfrm flipV="1">
            <a:off x="1827567" y="2679830"/>
            <a:ext cx="1427163" cy="243632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" name="직선 연결선 146">
            <a:extLst>
              <a:ext uri="{FF2B5EF4-FFF2-40B4-BE49-F238E27FC236}">
                <a16:creationId xmlns:a16="http://schemas.microsoft.com/office/drawing/2014/main" id="{C32CBAE6-5A71-414D-8BD1-C2DECADF70F7}"/>
              </a:ext>
            </a:extLst>
          </p:cNvPr>
          <p:cNvCxnSpPr>
            <a:cxnSpLocks/>
          </p:cNvCxnSpPr>
          <p:nvPr/>
        </p:nvCxnSpPr>
        <p:spPr>
          <a:xfrm>
            <a:off x="1827567" y="2923462"/>
            <a:ext cx="1392395" cy="373661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50" name="타원 149">
            <a:extLst>
              <a:ext uri="{FF2B5EF4-FFF2-40B4-BE49-F238E27FC236}">
                <a16:creationId xmlns:a16="http://schemas.microsoft.com/office/drawing/2014/main" id="{6156B803-DA1B-456E-8D3D-0F26FC566996}"/>
              </a:ext>
            </a:extLst>
          </p:cNvPr>
          <p:cNvSpPr/>
          <p:nvPr/>
        </p:nvSpPr>
        <p:spPr>
          <a:xfrm>
            <a:off x="968752" y="5528635"/>
            <a:ext cx="974017" cy="827456"/>
          </a:xfrm>
          <a:prstGeom prst="ellipse">
            <a:avLst/>
          </a:prstGeom>
          <a:ln w="57150">
            <a:solidFill>
              <a:srgbClr val="2ED78B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주간</a:t>
            </a:r>
            <a:endParaRPr lang="en-US" altLang="ko-KR" sz="13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pPr algn="ctr"/>
            <a:r>
              <a:rPr lang="ko-KR" altLang="en-US" sz="13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입장객수</a:t>
            </a:r>
          </a:p>
        </p:txBody>
      </p:sp>
      <p:cxnSp>
        <p:nvCxnSpPr>
          <p:cNvPr id="193" name="직선 연결선 192">
            <a:extLst>
              <a:ext uri="{FF2B5EF4-FFF2-40B4-BE49-F238E27FC236}">
                <a16:creationId xmlns:a16="http://schemas.microsoft.com/office/drawing/2014/main" id="{6CC29614-1F46-494C-BDF7-1BC432712D0A}"/>
              </a:ext>
            </a:extLst>
          </p:cNvPr>
          <p:cNvCxnSpPr>
            <a:cxnSpLocks/>
          </p:cNvCxnSpPr>
          <p:nvPr/>
        </p:nvCxnSpPr>
        <p:spPr>
          <a:xfrm flipV="1">
            <a:off x="1944994" y="5475474"/>
            <a:ext cx="1354223" cy="473918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94" name="직선 연결선 193">
            <a:extLst>
              <a:ext uri="{FF2B5EF4-FFF2-40B4-BE49-F238E27FC236}">
                <a16:creationId xmlns:a16="http://schemas.microsoft.com/office/drawing/2014/main" id="{84DD59C3-4F61-4C11-BF87-29CB6B343EE5}"/>
              </a:ext>
            </a:extLst>
          </p:cNvPr>
          <p:cNvCxnSpPr>
            <a:cxnSpLocks/>
          </p:cNvCxnSpPr>
          <p:nvPr/>
        </p:nvCxnSpPr>
        <p:spPr>
          <a:xfrm flipV="1">
            <a:off x="1944994" y="5799319"/>
            <a:ext cx="1453480" cy="150073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95" name="직선 연결선 194">
            <a:extLst>
              <a:ext uri="{FF2B5EF4-FFF2-40B4-BE49-F238E27FC236}">
                <a16:creationId xmlns:a16="http://schemas.microsoft.com/office/drawing/2014/main" id="{18731B8A-59AF-4E8D-A868-B45261091ECA}"/>
              </a:ext>
            </a:extLst>
          </p:cNvPr>
          <p:cNvCxnSpPr>
            <a:cxnSpLocks/>
          </p:cNvCxnSpPr>
          <p:nvPr/>
        </p:nvCxnSpPr>
        <p:spPr>
          <a:xfrm>
            <a:off x="1944994" y="5949392"/>
            <a:ext cx="1500253" cy="262847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96" name="TextBox 195">
            <a:extLst>
              <a:ext uri="{FF2B5EF4-FFF2-40B4-BE49-F238E27FC236}">
                <a16:creationId xmlns:a16="http://schemas.microsoft.com/office/drawing/2014/main" id="{8E9F188D-8D0C-48E2-81E6-973BAC6FEB0C}"/>
              </a:ext>
            </a:extLst>
          </p:cNvPr>
          <p:cNvSpPr txBox="1"/>
          <p:nvPr/>
        </p:nvSpPr>
        <p:spPr>
          <a:xfrm>
            <a:off x="3613569" y="5775569"/>
            <a:ext cx="866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LSTM</a:t>
            </a:r>
            <a:endParaRPr lang="ko-KR" altLang="en-US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197" name="타원 196">
            <a:extLst>
              <a:ext uri="{FF2B5EF4-FFF2-40B4-BE49-F238E27FC236}">
                <a16:creationId xmlns:a16="http://schemas.microsoft.com/office/drawing/2014/main" id="{4DD26DDC-E35D-41BB-80D2-96493FC4BC3D}"/>
              </a:ext>
            </a:extLst>
          </p:cNvPr>
          <p:cNvSpPr/>
          <p:nvPr/>
        </p:nvSpPr>
        <p:spPr>
          <a:xfrm>
            <a:off x="5218957" y="5463089"/>
            <a:ext cx="252000" cy="252000"/>
          </a:xfrm>
          <a:prstGeom prst="ellipse">
            <a:avLst/>
          </a:prstGeom>
          <a:ln w="57150">
            <a:solidFill>
              <a:srgbClr val="2ED78B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198" name="타원 197">
            <a:extLst>
              <a:ext uri="{FF2B5EF4-FFF2-40B4-BE49-F238E27FC236}">
                <a16:creationId xmlns:a16="http://schemas.microsoft.com/office/drawing/2014/main" id="{7E2865C7-C74F-4CDE-BA1E-E648E9A1A06D}"/>
              </a:ext>
            </a:extLst>
          </p:cNvPr>
          <p:cNvSpPr/>
          <p:nvPr/>
        </p:nvSpPr>
        <p:spPr>
          <a:xfrm>
            <a:off x="5252720" y="6308351"/>
            <a:ext cx="252000" cy="252000"/>
          </a:xfrm>
          <a:prstGeom prst="ellipse">
            <a:avLst/>
          </a:prstGeom>
          <a:ln w="57150">
            <a:solidFill>
              <a:srgbClr val="2ED78B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cxnSp>
        <p:nvCxnSpPr>
          <p:cNvPr id="199" name="직선 연결선 198">
            <a:extLst>
              <a:ext uri="{FF2B5EF4-FFF2-40B4-BE49-F238E27FC236}">
                <a16:creationId xmlns:a16="http://schemas.microsoft.com/office/drawing/2014/main" id="{72F86B05-208A-45B0-8CED-4BAE79CBF04A}"/>
              </a:ext>
            </a:extLst>
          </p:cNvPr>
          <p:cNvCxnSpPr>
            <a:cxnSpLocks/>
          </p:cNvCxnSpPr>
          <p:nvPr/>
        </p:nvCxnSpPr>
        <p:spPr>
          <a:xfrm flipV="1">
            <a:off x="4742883" y="5009241"/>
            <a:ext cx="495628" cy="413603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00" name="직선 연결선 199">
            <a:extLst>
              <a:ext uri="{FF2B5EF4-FFF2-40B4-BE49-F238E27FC236}">
                <a16:creationId xmlns:a16="http://schemas.microsoft.com/office/drawing/2014/main" id="{D30CF65A-BB1A-470F-BD7C-935851B830DE}"/>
              </a:ext>
            </a:extLst>
          </p:cNvPr>
          <p:cNvCxnSpPr>
            <a:cxnSpLocks/>
            <a:endCxn id="197" idx="3"/>
          </p:cNvCxnSpPr>
          <p:nvPr/>
        </p:nvCxnSpPr>
        <p:spPr>
          <a:xfrm flipV="1">
            <a:off x="4737163" y="5678184"/>
            <a:ext cx="518699" cy="442236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01" name="직선 연결선 200">
            <a:extLst>
              <a:ext uri="{FF2B5EF4-FFF2-40B4-BE49-F238E27FC236}">
                <a16:creationId xmlns:a16="http://schemas.microsoft.com/office/drawing/2014/main" id="{CE643C51-74B1-44AB-B11D-544FEEAEE92F}"/>
              </a:ext>
            </a:extLst>
          </p:cNvPr>
          <p:cNvCxnSpPr>
            <a:cxnSpLocks/>
            <a:endCxn id="198" idx="2"/>
          </p:cNvCxnSpPr>
          <p:nvPr/>
        </p:nvCxnSpPr>
        <p:spPr>
          <a:xfrm>
            <a:off x="4782256" y="6166338"/>
            <a:ext cx="470464" cy="268013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02" name="직선 연결선 201">
            <a:extLst>
              <a:ext uri="{FF2B5EF4-FFF2-40B4-BE49-F238E27FC236}">
                <a16:creationId xmlns:a16="http://schemas.microsoft.com/office/drawing/2014/main" id="{C2DF68AB-21F5-469B-82E9-8B94C81B2BFA}"/>
              </a:ext>
            </a:extLst>
          </p:cNvPr>
          <p:cNvCxnSpPr>
            <a:cxnSpLocks/>
            <a:endCxn id="198" idx="2"/>
          </p:cNvCxnSpPr>
          <p:nvPr/>
        </p:nvCxnSpPr>
        <p:spPr>
          <a:xfrm>
            <a:off x="4782255" y="5994263"/>
            <a:ext cx="470465" cy="440088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03" name="직선 연결선 202">
            <a:extLst>
              <a:ext uri="{FF2B5EF4-FFF2-40B4-BE49-F238E27FC236}">
                <a16:creationId xmlns:a16="http://schemas.microsoft.com/office/drawing/2014/main" id="{39BE550C-8303-4A4C-99D9-4831A5684427}"/>
              </a:ext>
            </a:extLst>
          </p:cNvPr>
          <p:cNvCxnSpPr>
            <a:cxnSpLocks/>
            <a:endCxn id="197" idx="3"/>
          </p:cNvCxnSpPr>
          <p:nvPr/>
        </p:nvCxnSpPr>
        <p:spPr>
          <a:xfrm flipV="1">
            <a:off x="4781399" y="5678184"/>
            <a:ext cx="474463" cy="611126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04" name="직선 연결선 203">
            <a:extLst>
              <a:ext uri="{FF2B5EF4-FFF2-40B4-BE49-F238E27FC236}">
                <a16:creationId xmlns:a16="http://schemas.microsoft.com/office/drawing/2014/main" id="{321A9546-E320-486C-A601-711A353556CC}"/>
              </a:ext>
            </a:extLst>
          </p:cNvPr>
          <p:cNvCxnSpPr>
            <a:cxnSpLocks/>
            <a:endCxn id="225" idx="2"/>
          </p:cNvCxnSpPr>
          <p:nvPr/>
        </p:nvCxnSpPr>
        <p:spPr>
          <a:xfrm flipV="1">
            <a:off x="4719691" y="4789459"/>
            <a:ext cx="508226" cy="156140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05" name="직선 연결선 204">
            <a:extLst>
              <a:ext uri="{FF2B5EF4-FFF2-40B4-BE49-F238E27FC236}">
                <a16:creationId xmlns:a16="http://schemas.microsoft.com/office/drawing/2014/main" id="{7654E4D4-1886-44DD-BDB1-E8F530D3CECE}"/>
              </a:ext>
            </a:extLst>
          </p:cNvPr>
          <p:cNvCxnSpPr>
            <a:cxnSpLocks/>
            <a:stCxn id="197" idx="6"/>
          </p:cNvCxnSpPr>
          <p:nvPr/>
        </p:nvCxnSpPr>
        <p:spPr>
          <a:xfrm>
            <a:off x="5470957" y="5589089"/>
            <a:ext cx="1444045" cy="191257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06" name="직선 연결선 205">
            <a:extLst>
              <a:ext uri="{FF2B5EF4-FFF2-40B4-BE49-F238E27FC236}">
                <a16:creationId xmlns:a16="http://schemas.microsoft.com/office/drawing/2014/main" id="{6AE785AF-401E-45F5-894F-1423DB6C614A}"/>
              </a:ext>
            </a:extLst>
          </p:cNvPr>
          <p:cNvCxnSpPr>
            <a:cxnSpLocks/>
            <a:stCxn id="197" idx="6"/>
          </p:cNvCxnSpPr>
          <p:nvPr/>
        </p:nvCxnSpPr>
        <p:spPr>
          <a:xfrm>
            <a:off x="5470957" y="5589089"/>
            <a:ext cx="1373569" cy="702597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08" name="직선 연결선 207">
            <a:extLst>
              <a:ext uri="{FF2B5EF4-FFF2-40B4-BE49-F238E27FC236}">
                <a16:creationId xmlns:a16="http://schemas.microsoft.com/office/drawing/2014/main" id="{8C29E070-AA8D-4587-8C72-B7DF443A1A9B}"/>
              </a:ext>
            </a:extLst>
          </p:cNvPr>
          <p:cNvCxnSpPr>
            <a:cxnSpLocks/>
            <a:stCxn id="198" idx="6"/>
          </p:cNvCxnSpPr>
          <p:nvPr/>
        </p:nvCxnSpPr>
        <p:spPr>
          <a:xfrm flipV="1">
            <a:off x="5504720" y="5694187"/>
            <a:ext cx="1572387" cy="740164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09" name="직선 연결선 208">
            <a:extLst>
              <a:ext uri="{FF2B5EF4-FFF2-40B4-BE49-F238E27FC236}">
                <a16:creationId xmlns:a16="http://schemas.microsoft.com/office/drawing/2014/main" id="{74C8E410-BFA4-4C67-9B74-51CB0027067F}"/>
              </a:ext>
            </a:extLst>
          </p:cNvPr>
          <p:cNvCxnSpPr>
            <a:cxnSpLocks/>
            <a:stCxn id="198" idx="6"/>
          </p:cNvCxnSpPr>
          <p:nvPr/>
        </p:nvCxnSpPr>
        <p:spPr>
          <a:xfrm flipV="1">
            <a:off x="5504720" y="6175765"/>
            <a:ext cx="1501911" cy="258586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10" name="직선 연결선 209">
            <a:extLst>
              <a:ext uri="{FF2B5EF4-FFF2-40B4-BE49-F238E27FC236}">
                <a16:creationId xmlns:a16="http://schemas.microsoft.com/office/drawing/2014/main" id="{7B430442-BA59-4EDA-AF06-D05C1696213E}"/>
              </a:ext>
            </a:extLst>
          </p:cNvPr>
          <p:cNvCxnSpPr>
            <a:cxnSpLocks/>
            <a:stCxn id="225" idx="6"/>
          </p:cNvCxnSpPr>
          <p:nvPr/>
        </p:nvCxnSpPr>
        <p:spPr>
          <a:xfrm>
            <a:off x="5479917" y="4789459"/>
            <a:ext cx="1418555" cy="299508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11" name="직선 연결선 210">
            <a:extLst>
              <a:ext uri="{FF2B5EF4-FFF2-40B4-BE49-F238E27FC236}">
                <a16:creationId xmlns:a16="http://schemas.microsoft.com/office/drawing/2014/main" id="{D8D625D9-4CB6-4893-A06E-DADC81798B16}"/>
              </a:ext>
            </a:extLst>
          </p:cNvPr>
          <p:cNvCxnSpPr>
            <a:cxnSpLocks/>
          </p:cNvCxnSpPr>
          <p:nvPr/>
        </p:nvCxnSpPr>
        <p:spPr>
          <a:xfrm>
            <a:off x="5589127" y="5015509"/>
            <a:ext cx="1328867" cy="875240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12" name="직선 연결선 211">
            <a:extLst>
              <a:ext uri="{FF2B5EF4-FFF2-40B4-BE49-F238E27FC236}">
                <a16:creationId xmlns:a16="http://schemas.microsoft.com/office/drawing/2014/main" id="{7196457D-ECE8-4081-80B4-F9A14FD89482}"/>
              </a:ext>
            </a:extLst>
          </p:cNvPr>
          <p:cNvCxnSpPr>
            <a:cxnSpLocks/>
          </p:cNvCxnSpPr>
          <p:nvPr/>
        </p:nvCxnSpPr>
        <p:spPr>
          <a:xfrm>
            <a:off x="5562396" y="4974964"/>
            <a:ext cx="1294099" cy="1492534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pSp>
        <p:nvGrpSpPr>
          <p:cNvPr id="213" name="그룹 212">
            <a:extLst>
              <a:ext uri="{FF2B5EF4-FFF2-40B4-BE49-F238E27FC236}">
                <a16:creationId xmlns:a16="http://schemas.microsoft.com/office/drawing/2014/main" id="{0382EF51-CE51-48C4-B557-E2087B980209}"/>
              </a:ext>
            </a:extLst>
          </p:cNvPr>
          <p:cNvGrpSpPr/>
          <p:nvPr/>
        </p:nvGrpSpPr>
        <p:grpSpPr>
          <a:xfrm rot="5400000">
            <a:off x="5168674" y="5856802"/>
            <a:ext cx="392292" cy="45719"/>
            <a:chOff x="4123139" y="985812"/>
            <a:chExt cx="418867" cy="36000"/>
          </a:xfrm>
        </p:grpSpPr>
        <p:sp>
          <p:nvSpPr>
            <p:cNvPr id="214" name="타원 213">
              <a:extLst>
                <a:ext uri="{FF2B5EF4-FFF2-40B4-BE49-F238E27FC236}">
                  <a16:creationId xmlns:a16="http://schemas.microsoft.com/office/drawing/2014/main" id="{9B41ECF4-467E-43BD-AB2E-680A71FB4918}"/>
                </a:ext>
              </a:extLst>
            </p:cNvPr>
            <p:cNvSpPr/>
            <p:nvPr/>
          </p:nvSpPr>
          <p:spPr>
            <a:xfrm flipV="1">
              <a:off x="4123139" y="985812"/>
              <a:ext cx="36000" cy="36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215" name="타원 214">
              <a:extLst>
                <a:ext uri="{FF2B5EF4-FFF2-40B4-BE49-F238E27FC236}">
                  <a16:creationId xmlns:a16="http://schemas.microsoft.com/office/drawing/2014/main" id="{6CB98475-4795-4518-9E44-55F1267A0BED}"/>
                </a:ext>
              </a:extLst>
            </p:cNvPr>
            <p:cNvSpPr/>
            <p:nvPr/>
          </p:nvSpPr>
          <p:spPr>
            <a:xfrm flipV="1">
              <a:off x="4312027" y="985812"/>
              <a:ext cx="36000" cy="36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216" name="타원 215">
              <a:extLst>
                <a:ext uri="{FF2B5EF4-FFF2-40B4-BE49-F238E27FC236}">
                  <a16:creationId xmlns:a16="http://schemas.microsoft.com/office/drawing/2014/main" id="{5CE37BA1-BF9C-4DAF-873D-3D78EE036C13}"/>
                </a:ext>
              </a:extLst>
            </p:cNvPr>
            <p:cNvSpPr/>
            <p:nvPr/>
          </p:nvSpPr>
          <p:spPr>
            <a:xfrm flipV="1">
              <a:off x="4506006" y="985812"/>
              <a:ext cx="36000" cy="36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</p:grpSp>
      <p:grpSp>
        <p:nvGrpSpPr>
          <p:cNvPr id="217" name="그룹 216">
            <a:extLst>
              <a:ext uri="{FF2B5EF4-FFF2-40B4-BE49-F238E27FC236}">
                <a16:creationId xmlns:a16="http://schemas.microsoft.com/office/drawing/2014/main" id="{14294550-27D5-4A20-91F9-CEDF3F2BA0C0}"/>
              </a:ext>
            </a:extLst>
          </p:cNvPr>
          <p:cNvGrpSpPr/>
          <p:nvPr/>
        </p:nvGrpSpPr>
        <p:grpSpPr>
          <a:xfrm rot="20336863">
            <a:off x="3728689" y="5272490"/>
            <a:ext cx="429836" cy="48189"/>
            <a:chOff x="4123139" y="985812"/>
            <a:chExt cx="418867" cy="36000"/>
          </a:xfrm>
        </p:grpSpPr>
        <p:sp>
          <p:nvSpPr>
            <p:cNvPr id="218" name="타원 217">
              <a:extLst>
                <a:ext uri="{FF2B5EF4-FFF2-40B4-BE49-F238E27FC236}">
                  <a16:creationId xmlns:a16="http://schemas.microsoft.com/office/drawing/2014/main" id="{E7518CF4-9197-48C6-AC75-11E3A8F82DA1}"/>
                </a:ext>
              </a:extLst>
            </p:cNvPr>
            <p:cNvSpPr/>
            <p:nvPr/>
          </p:nvSpPr>
          <p:spPr>
            <a:xfrm flipV="1">
              <a:off x="4123139" y="985812"/>
              <a:ext cx="36000" cy="36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219" name="타원 218">
              <a:extLst>
                <a:ext uri="{FF2B5EF4-FFF2-40B4-BE49-F238E27FC236}">
                  <a16:creationId xmlns:a16="http://schemas.microsoft.com/office/drawing/2014/main" id="{4CC688DD-2754-4C0E-8B62-9804C575A151}"/>
                </a:ext>
              </a:extLst>
            </p:cNvPr>
            <p:cNvSpPr/>
            <p:nvPr/>
          </p:nvSpPr>
          <p:spPr>
            <a:xfrm flipV="1">
              <a:off x="4312027" y="985812"/>
              <a:ext cx="36000" cy="36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220" name="타원 219">
              <a:extLst>
                <a:ext uri="{FF2B5EF4-FFF2-40B4-BE49-F238E27FC236}">
                  <a16:creationId xmlns:a16="http://schemas.microsoft.com/office/drawing/2014/main" id="{3F36F51F-1025-4DFD-8202-A99C6A76A91F}"/>
                </a:ext>
              </a:extLst>
            </p:cNvPr>
            <p:cNvSpPr/>
            <p:nvPr/>
          </p:nvSpPr>
          <p:spPr>
            <a:xfrm flipV="1">
              <a:off x="4506006" y="985812"/>
              <a:ext cx="36000" cy="36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</p:grpSp>
      <p:grpSp>
        <p:nvGrpSpPr>
          <p:cNvPr id="221" name="그룹 220">
            <a:extLst>
              <a:ext uri="{FF2B5EF4-FFF2-40B4-BE49-F238E27FC236}">
                <a16:creationId xmlns:a16="http://schemas.microsoft.com/office/drawing/2014/main" id="{5B5F1DE0-092D-4EB5-8209-74EE13625B26}"/>
              </a:ext>
            </a:extLst>
          </p:cNvPr>
          <p:cNvGrpSpPr/>
          <p:nvPr/>
        </p:nvGrpSpPr>
        <p:grpSpPr>
          <a:xfrm rot="444143">
            <a:off x="3809277" y="6250828"/>
            <a:ext cx="429836" cy="48189"/>
            <a:chOff x="4123139" y="985812"/>
            <a:chExt cx="418867" cy="36000"/>
          </a:xfrm>
        </p:grpSpPr>
        <p:sp>
          <p:nvSpPr>
            <p:cNvPr id="222" name="타원 221">
              <a:extLst>
                <a:ext uri="{FF2B5EF4-FFF2-40B4-BE49-F238E27FC236}">
                  <a16:creationId xmlns:a16="http://schemas.microsoft.com/office/drawing/2014/main" id="{879371E7-AC22-4ADB-997A-CD53E54808DB}"/>
                </a:ext>
              </a:extLst>
            </p:cNvPr>
            <p:cNvSpPr/>
            <p:nvPr/>
          </p:nvSpPr>
          <p:spPr>
            <a:xfrm flipV="1">
              <a:off x="4123139" y="985812"/>
              <a:ext cx="36000" cy="36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223" name="타원 222">
              <a:extLst>
                <a:ext uri="{FF2B5EF4-FFF2-40B4-BE49-F238E27FC236}">
                  <a16:creationId xmlns:a16="http://schemas.microsoft.com/office/drawing/2014/main" id="{67A95089-AF13-4A2C-9640-91CB0D86EAB9}"/>
                </a:ext>
              </a:extLst>
            </p:cNvPr>
            <p:cNvSpPr/>
            <p:nvPr/>
          </p:nvSpPr>
          <p:spPr>
            <a:xfrm flipV="1">
              <a:off x="4312027" y="985812"/>
              <a:ext cx="36000" cy="36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224" name="타원 223">
              <a:extLst>
                <a:ext uri="{FF2B5EF4-FFF2-40B4-BE49-F238E27FC236}">
                  <a16:creationId xmlns:a16="http://schemas.microsoft.com/office/drawing/2014/main" id="{5C038BCE-4BA6-4045-A060-DEEC9D81F649}"/>
                </a:ext>
              </a:extLst>
            </p:cNvPr>
            <p:cNvSpPr/>
            <p:nvPr/>
          </p:nvSpPr>
          <p:spPr>
            <a:xfrm flipV="1">
              <a:off x="4506006" y="985812"/>
              <a:ext cx="36000" cy="36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</p:grpSp>
      <p:sp>
        <p:nvSpPr>
          <p:cNvPr id="225" name="타원 224">
            <a:extLst>
              <a:ext uri="{FF2B5EF4-FFF2-40B4-BE49-F238E27FC236}">
                <a16:creationId xmlns:a16="http://schemas.microsoft.com/office/drawing/2014/main" id="{EA9FFD04-359D-42D8-96E1-E69E225EF92C}"/>
              </a:ext>
            </a:extLst>
          </p:cNvPr>
          <p:cNvSpPr/>
          <p:nvPr/>
        </p:nvSpPr>
        <p:spPr>
          <a:xfrm>
            <a:off x="5227917" y="4663459"/>
            <a:ext cx="252000" cy="252000"/>
          </a:xfrm>
          <a:prstGeom prst="ellipse">
            <a:avLst/>
          </a:prstGeom>
          <a:ln w="57150">
            <a:solidFill>
              <a:srgbClr val="2ED78B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cxnSp>
        <p:nvCxnSpPr>
          <p:cNvPr id="244" name="직선 연결선 243">
            <a:extLst>
              <a:ext uri="{FF2B5EF4-FFF2-40B4-BE49-F238E27FC236}">
                <a16:creationId xmlns:a16="http://schemas.microsoft.com/office/drawing/2014/main" id="{AE4309F0-CDAA-4E9D-885E-7A0AB5D741AA}"/>
              </a:ext>
            </a:extLst>
          </p:cNvPr>
          <p:cNvCxnSpPr>
            <a:cxnSpLocks/>
          </p:cNvCxnSpPr>
          <p:nvPr/>
        </p:nvCxnSpPr>
        <p:spPr>
          <a:xfrm>
            <a:off x="8872980" y="2461399"/>
            <a:ext cx="838547" cy="317454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45" name="직선 연결선 244">
            <a:extLst>
              <a:ext uri="{FF2B5EF4-FFF2-40B4-BE49-F238E27FC236}">
                <a16:creationId xmlns:a16="http://schemas.microsoft.com/office/drawing/2014/main" id="{E43D64ED-8AA2-440F-B53E-CE43F7B85BFF}"/>
              </a:ext>
            </a:extLst>
          </p:cNvPr>
          <p:cNvCxnSpPr>
            <a:cxnSpLocks/>
          </p:cNvCxnSpPr>
          <p:nvPr/>
        </p:nvCxnSpPr>
        <p:spPr>
          <a:xfrm>
            <a:off x="8872980" y="2461399"/>
            <a:ext cx="796494" cy="602410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46" name="직선 연결선 245">
            <a:extLst>
              <a:ext uri="{FF2B5EF4-FFF2-40B4-BE49-F238E27FC236}">
                <a16:creationId xmlns:a16="http://schemas.microsoft.com/office/drawing/2014/main" id="{BB902651-B18E-4E0F-BC2E-B793E6BDA584}"/>
              </a:ext>
            </a:extLst>
          </p:cNvPr>
          <p:cNvCxnSpPr>
            <a:cxnSpLocks/>
          </p:cNvCxnSpPr>
          <p:nvPr/>
        </p:nvCxnSpPr>
        <p:spPr>
          <a:xfrm>
            <a:off x="8872980" y="2461399"/>
            <a:ext cx="728287" cy="835724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50" name="직선 연결선 249">
            <a:extLst>
              <a:ext uri="{FF2B5EF4-FFF2-40B4-BE49-F238E27FC236}">
                <a16:creationId xmlns:a16="http://schemas.microsoft.com/office/drawing/2014/main" id="{C2F54D4A-A927-4A55-9595-F4E3DABD9CDA}"/>
              </a:ext>
            </a:extLst>
          </p:cNvPr>
          <p:cNvCxnSpPr>
            <a:cxnSpLocks/>
          </p:cNvCxnSpPr>
          <p:nvPr/>
        </p:nvCxnSpPr>
        <p:spPr>
          <a:xfrm>
            <a:off x="8878975" y="2950060"/>
            <a:ext cx="771597" cy="264060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51" name="직선 연결선 250">
            <a:extLst>
              <a:ext uri="{FF2B5EF4-FFF2-40B4-BE49-F238E27FC236}">
                <a16:creationId xmlns:a16="http://schemas.microsoft.com/office/drawing/2014/main" id="{30EC0B67-D2A4-48D5-9EDB-461B0822E504}"/>
              </a:ext>
            </a:extLst>
          </p:cNvPr>
          <p:cNvCxnSpPr>
            <a:cxnSpLocks/>
          </p:cNvCxnSpPr>
          <p:nvPr/>
        </p:nvCxnSpPr>
        <p:spPr>
          <a:xfrm>
            <a:off x="8878613" y="2930069"/>
            <a:ext cx="771959" cy="610833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52" name="직선 연결선 251">
            <a:extLst>
              <a:ext uri="{FF2B5EF4-FFF2-40B4-BE49-F238E27FC236}">
                <a16:creationId xmlns:a16="http://schemas.microsoft.com/office/drawing/2014/main" id="{56ED18C7-9F0B-4045-BA14-212E0ABC8C55}"/>
              </a:ext>
            </a:extLst>
          </p:cNvPr>
          <p:cNvCxnSpPr>
            <a:cxnSpLocks/>
          </p:cNvCxnSpPr>
          <p:nvPr/>
        </p:nvCxnSpPr>
        <p:spPr>
          <a:xfrm>
            <a:off x="8907859" y="2960235"/>
            <a:ext cx="659934" cy="857654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53" name="직선 연결선 252">
            <a:extLst>
              <a:ext uri="{FF2B5EF4-FFF2-40B4-BE49-F238E27FC236}">
                <a16:creationId xmlns:a16="http://schemas.microsoft.com/office/drawing/2014/main" id="{A392C48C-5DEC-4D47-9A27-436E4E0BDFC6}"/>
              </a:ext>
            </a:extLst>
          </p:cNvPr>
          <p:cNvCxnSpPr>
            <a:cxnSpLocks/>
          </p:cNvCxnSpPr>
          <p:nvPr/>
        </p:nvCxnSpPr>
        <p:spPr>
          <a:xfrm>
            <a:off x="8872980" y="4195218"/>
            <a:ext cx="694813" cy="23127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54" name="직선 연결선 253">
            <a:extLst>
              <a:ext uri="{FF2B5EF4-FFF2-40B4-BE49-F238E27FC236}">
                <a16:creationId xmlns:a16="http://schemas.microsoft.com/office/drawing/2014/main" id="{5A66F36A-B468-458C-9FEE-588BD1BAA713}"/>
              </a:ext>
            </a:extLst>
          </p:cNvPr>
          <p:cNvCxnSpPr>
            <a:cxnSpLocks/>
          </p:cNvCxnSpPr>
          <p:nvPr/>
        </p:nvCxnSpPr>
        <p:spPr>
          <a:xfrm>
            <a:off x="8841462" y="4212147"/>
            <a:ext cx="668883" cy="436196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6B842C0D-4C27-49A5-8593-5245F2169BAD}"/>
              </a:ext>
            </a:extLst>
          </p:cNvPr>
          <p:cNvCxnSpPr>
            <a:cxnSpLocks/>
          </p:cNvCxnSpPr>
          <p:nvPr/>
        </p:nvCxnSpPr>
        <p:spPr>
          <a:xfrm flipV="1">
            <a:off x="8836099" y="4529776"/>
            <a:ext cx="731694" cy="140592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68" name="직선 연결선 267">
            <a:extLst>
              <a:ext uri="{FF2B5EF4-FFF2-40B4-BE49-F238E27FC236}">
                <a16:creationId xmlns:a16="http://schemas.microsoft.com/office/drawing/2014/main" id="{7364E117-4762-43C6-8443-D25D3045A131}"/>
              </a:ext>
            </a:extLst>
          </p:cNvPr>
          <p:cNvCxnSpPr>
            <a:cxnSpLocks/>
          </p:cNvCxnSpPr>
          <p:nvPr/>
        </p:nvCxnSpPr>
        <p:spPr>
          <a:xfrm>
            <a:off x="8836816" y="4687297"/>
            <a:ext cx="813756" cy="142718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75" name="타원 274">
            <a:extLst>
              <a:ext uri="{FF2B5EF4-FFF2-40B4-BE49-F238E27FC236}">
                <a16:creationId xmlns:a16="http://schemas.microsoft.com/office/drawing/2014/main" id="{21A32270-C26D-4FCA-A962-DB2F4D5D24E3}"/>
              </a:ext>
            </a:extLst>
          </p:cNvPr>
          <p:cNvSpPr/>
          <p:nvPr/>
        </p:nvSpPr>
        <p:spPr>
          <a:xfrm>
            <a:off x="11157016" y="3495519"/>
            <a:ext cx="252000" cy="252000"/>
          </a:xfrm>
          <a:prstGeom prst="ellipse">
            <a:avLst/>
          </a:prstGeom>
          <a:ln w="57150">
            <a:solidFill>
              <a:srgbClr val="2ED78B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cxnSp>
        <p:nvCxnSpPr>
          <p:cNvPr id="276" name="직선 연결선 275">
            <a:extLst>
              <a:ext uri="{FF2B5EF4-FFF2-40B4-BE49-F238E27FC236}">
                <a16:creationId xmlns:a16="http://schemas.microsoft.com/office/drawing/2014/main" id="{29F9CADA-0794-482E-96D2-4B13977B51E5}"/>
              </a:ext>
            </a:extLst>
          </p:cNvPr>
          <p:cNvCxnSpPr>
            <a:cxnSpLocks/>
          </p:cNvCxnSpPr>
          <p:nvPr/>
        </p:nvCxnSpPr>
        <p:spPr>
          <a:xfrm flipV="1">
            <a:off x="10575271" y="3594585"/>
            <a:ext cx="549398" cy="237672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77" name="직선 연결선 276">
            <a:extLst>
              <a:ext uri="{FF2B5EF4-FFF2-40B4-BE49-F238E27FC236}">
                <a16:creationId xmlns:a16="http://schemas.microsoft.com/office/drawing/2014/main" id="{1F76B3A6-7DCC-4DFD-868E-DBE204533DF9}"/>
              </a:ext>
            </a:extLst>
          </p:cNvPr>
          <p:cNvCxnSpPr>
            <a:cxnSpLocks/>
          </p:cNvCxnSpPr>
          <p:nvPr/>
        </p:nvCxnSpPr>
        <p:spPr>
          <a:xfrm flipV="1">
            <a:off x="10650206" y="3594585"/>
            <a:ext cx="474463" cy="611126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79" name="직선 연결선 278">
            <a:extLst>
              <a:ext uri="{FF2B5EF4-FFF2-40B4-BE49-F238E27FC236}">
                <a16:creationId xmlns:a16="http://schemas.microsoft.com/office/drawing/2014/main" id="{ACB56AFB-0A0A-4A96-BE17-B34A20E2676A}"/>
              </a:ext>
            </a:extLst>
          </p:cNvPr>
          <p:cNvCxnSpPr>
            <a:cxnSpLocks/>
            <a:endCxn id="275" idx="2"/>
          </p:cNvCxnSpPr>
          <p:nvPr/>
        </p:nvCxnSpPr>
        <p:spPr>
          <a:xfrm>
            <a:off x="10679262" y="3323708"/>
            <a:ext cx="477754" cy="297811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82" name="TextBox 281">
            <a:extLst>
              <a:ext uri="{FF2B5EF4-FFF2-40B4-BE49-F238E27FC236}">
                <a16:creationId xmlns:a16="http://schemas.microsoft.com/office/drawing/2014/main" id="{2D9238F2-6BE3-4AFB-903C-428037CD37E9}"/>
              </a:ext>
            </a:extLst>
          </p:cNvPr>
          <p:cNvSpPr txBox="1"/>
          <p:nvPr/>
        </p:nvSpPr>
        <p:spPr>
          <a:xfrm>
            <a:off x="10644032" y="4730793"/>
            <a:ext cx="13288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예측 값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(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입장객수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)</a:t>
            </a:r>
            <a:endParaRPr lang="ko-KR" altLang="en-US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grpSp>
        <p:nvGrpSpPr>
          <p:cNvPr id="283" name="그룹 282">
            <a:extLst>
              <a:ext uri="{FF2B5EF4-FFF2-40B4-BE49-F238E27FC236}">
                <a16:creationId xmlns:a16="http://schemas.microsoft.com/office/drawing/2014/main" id="{84228697-7835-4363-BE3D-ED3DE0AF37A8}"/>
              </a:ext>
            </a:extLst>
          </p:cNvPr>
          <p:cNvGrpSpPr/>
          <p:nvPr/>
        </p:nvGrpSpPr>
        <p:grpSpPr>
          <a:xfrm rot="20663756">
            <a:off x="9853920" y="4593478"/>
            <a:ext cx="429836" cy="36685"/>
            <a:chOff x="4123139" y="985812"/>
            <a:chExt cx="418867" cy="36000"/>
          </a:xfrm>
        </p:grpSpPr>
        <p:sp>
          <p:nvSpPr>
            <p:cNvPr id="284" name="타원 283">
              <a:extLst>
                <a:ext uri="{FF2B5EF4-FFF2-40B4-BE49-F238E27FC236}">
                  <a16:creationId xmlns:a16="http://schemas.microsoft.com/office/drawing/2014/main" id="{36431C19-D610-486F-89D4-E90EB1D5E732}"/>
                </a:ext>
              </a:extLst>
            </p:cNvPr>
            <p:cNvSpPr/>
            <p:nvPr/>
          </p:nvSpPr>
          <p:spPr>
            <a:xfrm flipV="1">
              <a:off x="4123139" y="985812"/>
              <a:ext cx="36000" cy="36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285" name="타원 284">
              <a:extLst>
                <a:ext uri="{FF2B5EF4-FFF2-40B4-BE49-F238E27FC236}">
                  <a16:creationId xmlns:a16="http://schemas.microsoft.com/office/drawing/2014/main" id="{60F627FD-353C-4664-8094-83F8F29F39AF}"/>
                </a:ext>
              </a:extLst>
            </p:cNvPr>
            <p:cNvSpPr/>
            <p:nvPr/>
          </p:nvSpPr>
          <p:spPr>
            <a:xfrm flipV="1">
              <a:off x="4312027" y="985812"/>
              <a:ext cx="36000" cy="36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286" name="타원 285">
              <a:extLst>
                <a:ext uri="{FF2B5EF4-FFF2-40B4-BE49-F238E27FC236}">
                  <a16:creationId xmlns:a16="http://schemas.microsoft.com/office/drawing/2014/main" id="{F5E94FB3-ECA6-4F88-9D00-F88C5C30E6D3}"/>
                </a:ext>
              </a:extLst>
            </p:cNvPr>
            <p:cNvSpPr/>
            <p:nvPr/>
          </p:nvSpPr>
          <p:spPr>
            <a:xfrm flipV="1">
              <a:off x="4506006" y="985812"/>
              <a:ext cx="36000" cy="36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</p:grpSp>
      <p:cxnSp>
        <p:nvCxnSpPr>
          <p:cNvPr id="287" name="직선 연결선 286">
            <a:extLst>
              <a:ext uri="{FF2B5EF4-FFF2-40B4-BE49-F238E27FC236}">
                <a16:creationId xmlns:a16="http://schemas.microsoft.com/office/drawing/2014/main" id="{7CBB6296-CC93-45A1-997C-CC0876113438}"/>
              </a:ext>
            </a:extLst>
          </p:cNvPr>
          <p:cNvCxnSpPr>
            <a:cxnSpLocks/>
          </p:cNvCxnSpPr>
          <p:nvPr/>
        </p:nvCxnSpPr>
        <p:spPr>
          <a:xfrm flipV="1">
            <a:off x="1826123" y="898535"/>
            <a:ext cx="1438443" cy="256539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pSp>
        <p:nvGrpSpPr>
          <p:cNvPr id="289" name="그룹 288">
            <a:extLst>
              <a:ext uri="{FF2B5EF4-FFF2-40B4-BE49-F238E27FC236}">
                <a16:creationId xmlns:a16="http://schemas.microsoft.com/office/drawing/2014/main" id="{EB457E25-96F7-4C2C-9102-EA68A83E7EDA}"/>
              </a:ext>
            </a:extLst>
          </p:cNvPr>
          <p:cNvGrpSpPr/>
          <p:nvPr/>
        </p:nvGrpSpPr>
        <p:grpSpPr>
          <a:xfrm rot="1013017">
            <a:off x="9974354" y="3228973"/>
            <a:ext cx="429836" cy="45522"/>
            <a:chOff x="4123139" y="985812"/>
            <a:chExt cx="418867" cy="36000"/>
          </a:xfrm>
        </p:grpSpPr>
        <p:sp>
          <p:nvSpPr>
            <p:cNvPr id="290" name="타원 289">
              <a:extLst>
                <a:ext uri="{FF2B5EF4-FFF2-40B4-BE49-F238E27FC236}">
                  <a16:creationId xmlns:a16="http://schemas.microsoft.com/office/drawing/2014/main" id="{8DDEC6CF-F938-48CF-A73A-E7F61F7E1687}"/>
                </a:ext>
              </a:extLst>
            </p:cNvPr>
            <p:cNvSpPr/>
            <p:nvPr/>
          </p:nvSpPr>
          <p:spPr>
            <a:xfrm flipV="1">
              <a:off x="4123139" y="985812"/>
              <a:ext cx="36000" cy="36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291" name="타원 290">
              <a:extLst>
                <a:ext uri="{FF2B5EF4-FFF2-40B4-BE49-F238E27FC236}">
                  <a16:creationId xmlns:a16="http://schemas.microsoft.com/office/drawing/2014/main" id="{76E72C8D-65BD-46D8-A813-56C10A33CD98}"/>
                </a:ext>
              </a:extLst>
            </p:cNvPr>
            <p:cNvSpPr/>
            <p:nvPr/>
          </p:nvSpPr>
          <p:spPr>
            <a:xfrm flipV="1">
              <a:off x="4312027" y="985812"/>
              <a:ext cx="36000" cy="36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292" name="타원 291">
              <a:extLst>
                <a:ext uri="{FF2B5EF4-FFF2-40B4-BE49-F238E27FC236}">
                  <a16:creationId xmlns:a16="http://schemas.microsoft.com/office/drawing/2014/main" id="{1E57D41F-E5A6-4C31-BA35-3218E2F7DACE}"/>
                </a:ext>
              </a:extLst>
            </p:cNvPr>
            <p:cNvSpPr/>
            <p:nvPr/>
          </p:nvSpPr>
          <p:spPr>
            <a:xfrm flipV="1">
              <a:off x="4506006" y="985812"/>
              <a:ext cx="36000" cy="36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</p:grpSp>
      <p:sp>
        <p:nvSpPr>
          <p:cNvPr id="293" name="TextBox 292">
            <a:extLst>
              <a:ext uri="{FF2B5EF4-FFF2-40B4-BE49-F238E27FC236}">
                <a16:creationId xmlns:a16="http://schemas.microsoft.com/office/drawing/2014/main" id="{54C526B2-9030-4932-939D-FCD7D7926523}"/>
              </a:ext>
            </a:extLst>
          </p:cNvPr>
          <p:cNvSpPr txBox="1"/>
          <p:nvPr/>
        </p:nvSpPr>
        <p:spPr>
          <a:xfrm>
            <a:off x="9697904" y="3679242"/>
            <a:ext cx="1026309" cy="2963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DNN </a:t>
            </a:r>
          </a:p>
        </p:txBody>
      </p:sp>
      <p:sp>
        <p:nvSpPr>
          <p:cNvPr id="294" name="TextBox 293">
            <a:extLst>
              <a:ext uri="{FF2B5EF4-FFF2-40B4-BE49-F238E27FC236}">
                <a16:creationId xmlns:a16="http://schemas.microsoft.com/office/drawing/2014/main" id="{F08E6BBE-F81B-4825-AE4D-CD3E1FC1E9AA}"/>
              </a:ext>
            </a:extLst>
          </p:cNvPr>
          <p:cNvSpPr txBox="1"/>
          <p:nvPr/>
        </p:nvSpPr>
        <p:spPr>
          <a:xfrm>
            <a:off x="8232490" y="5115839"/>
            <a:ext cx="10263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Outputs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→ 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New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Inputs </a:t>
            </a:r>
          </a:p>
        </p:txBody>
      </p:sp>
    </p:spTree>
    <p:extLst>
      <p:ext uri="{BB962C8B-B14F-4D97-AF65-F5344CB8AC3E}">
        <p14:creationId xmlns:p14="http://schemas.microsoft.com/office/powerpoint/2010/main" val="28066433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D08292C3-B0EF-4C1D-AF50-95B586213283}"/>
              </a:ext>
            </a:extLst>
          </p:cNvPr>
          <p:cNvSpPr/>
          <p:nvPr/>
        </p:nvSpPr>
        <p:spPr>
          <a:xfrm>
            <a:off x="0" y="0"/>
            <a:ext cx="12216800" cy="1186774"/>
          </a:xfrm>
          <a:prstGeom prst="rect">
            <a:avLst/>
          </a:prstGeom>
          <a:solidFill>
            <a:schemeClr val="bg2">
              <a:lumMod val="90000"/>
              <a:alpha val="86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36A0D0E5-357D-41B4-B386-256C23DB7666}"/>
              </a:ext>
            </a:extLst>
          </p:cNvPr>
          <p:cNvSpPr txBox="1">
            <a:spLocks/>
          </p:cNvSpPr>
          <p:nvPr/>
        </p:nvSpPr>
        <p:spPr>
          <a:xfrm>
            <a:off x="362990" y="298199"/>
            <a:ext cx="9719553" cy="6562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파이썬 코드 데이터 </a:t>
            </a:r>
            <a:r>
              <a:rPr lang="ko-KR" altLang="en-US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전처리</a:t>
            </a: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– </a:t>
            </a: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일간 시계열 데이터 </a:t>
            </a:r>
            <a:endParaRPr lang="en-US" altLang="ko-KR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E1261945-53FB-4592-98C8-56C69F3DED0A}"/>
              </a:ext>
            </a:extLst>
          </p:cNvPr>
          <p:cNvSpPr txBox="1">
            <a:spLocks/>
          </p:cNvSpPr>
          <p:nvPr/>
        </p:nvSpPr>
        <p:spPr>
          <a:xfrm>
            <a:off x="838200" y="183597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E820D15E-3539-4F8C-8591-CFF72DDEBA1A}"/>
              </a:ext>
            </a:extLst>
          </p:cNvPr>
          <p:cNvSpPr txBox="1">
            <a:spLocks/>
          </p:cNvSpPr>
          <p:nvPr/>
        </p:nvSpPr>
        <p:spPr>
          <a:xfrm>
            <a:off x="990600" y="198837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ko-KR" dirty="0"/>
              <a:t>예를 들어</a:t>
            </a:r>
            <a:r>
              <a:rPr lang="en-US" altLang="ko-KR" dirty="0"/>
              <a:t>, 2019</a:t>
            </a:r>
            <a:r>
              <a:rPr lang="ko-KR" altLang="ko-KR" dirty="0"/>
              <a:t>년 </a:t>
            </a:r>
            <a:r>
              <a:rPr lang="en-US" altLang="ko-KR" dirty="0"/>
              <a:t>10</a:t>
            </a:r>
            <a:r>
              <a:rPr lang="ko-KR" altLang="ko-KR" dirty="0"/>
              <a:t>월 </a:t>
            </a:r>
            <a:r>
              <a:rPr lang="en-US" altLang="ko-KR" dirty="0"/>
              <a:t>31</a:t>
            </a:r>
            <a:r>
              <a:rPr lang="ko-KR" altLang="ko-KR" dirty="0"/>
              <a:t>일의 입장객 수를 예측하고 싶다면</a:t>
            </a:r>
            <a:r>
              <a:rPr lang="en-US" altLang="ko-KR" dirty="0"/>
              <a:t>, 14</a:t>
            </a:r>
            <a:r>
              <a:rPr lang="ko-KR" altLang="ko-KR" dirty="0"/>
              <a:t>일전인 </a:t>
            </a:r>
            <a:r>
              <a:rPr lang="en-US" altLang="ko-KR" dirty="0"/>
              <a:t>2019.10.18</a:t>
            </a:r>
            <a:r>
              <a:rPr lang="ko-KR" altLang="ko-KR" dirty="0"/>
              <a:t>일 </a:t>
            </a:r>
            <a:r>
              <a:rPr lang="en-US" altLang="ko-KR" dirty="0"/>
              <a:t>~ 42</a:t>
            </a:r>
            <a:r>
              <a:rPr lang="ko-KR" altLang="ko-KR" dirty="0"/>
              <a:t>일 전인 </a:t>
            </a:r>
            <a:r>
              <a:rPr lang="en-US" altLang="ko-KR" dirty="0"/>
              <a:t>2019.9.17</a:t>
            </a:r>
            <a:r>
              <a:rPr lang="ko-KR" altLang="ko-KR" dirty="0"/>
              <a:t>의 일간 시계열 데이터를 기반으로 예측하도록 한다</a:t>
            </a:r>
            <a:r>
              <a:rPr lang="en-US" altLang="ko-KR" dirty="0"/>
              <a:t>.</a:t>
            </a:r>
            <a:endParaRPr lang="ko-KR" altLang="en-US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B6E39B3-6319-40AC-B420-8BB6E584E11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278895" y="3315743"/>
            <a:ext cx="9922505" cy="1473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9126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D08292C3-B0EF-4C1D-AF50-95B586213283}"/>
              </a:ext>
            </a:extLst>
          </p:cNvPr>
          <p:cNvSpPr/>
          <p:nvPr/>
        </p:nvSpPr>
        <p:spPr>
          <a:xfrm>
            <a:off x="0" y="0"/>
            <a:ext cx="12216800" cy="1186774"/>
          </a:xfrm>
          <a:prstGeom prst="rect">
            <a:avLst/>
          </a:prstGeom>
          <a:solidFill>
            <a:schemeClr val="bg2">
              <a:lumMod val="90000"/>
              <a:alpha val="86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36A0D0E5-357D-41B4-B386-256C23DB7666}"/>
              </a:ext>
            </a:extLst>
          </p:cNvPr>
          <p:cNvSpPr txBox="1">
            <a:spLocks/>
          </p:cNvSpPr>
          <p:nvPr/>
        </p:nvSpPr>
        <p:spPr>
          <a:xfrm>
            <a:off x="362990" y="298199"/>
            <a:ext cx="9719553" cy="6562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파이썬 코드 데이터 </a:t>
            </a:r>
            <a:r>
              <a:rPr lang="ko-KR" altLang="en-US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전처리</a:t>
            </a: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– </a:t>
            </a: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일간 시계열 데이터 </a:t>
            </a:r>
            <a:endParaRPr lang="en-US" altLang="ko-KR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E1261945-53FB-4592-98C8-56C69F3DED0A}"/>
              </a:ext>
            </a:extLst>
          </p:cNvPr>
          <p:cNvSpPr txBox="1">
            <a:spLocks/>
          </p:cNvSpPr>
          <p:nvPr/>
        </p:nvSpPr>
        <p:spPr>
          <a:xfrm>
            <a:off x="838200" y="183597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E820D15E-3539-4F8C-8591-CFF72DDEBA1A}"/>
              </a:ext>
            </a:extLst>
          </p:cNvPr>
          <p:cNvSpPr txBox="1">
            <a:spLocks/>
          </p:cNvSpPr>
          <p:nvPr/>
        </p:nvSpPr>
        <p:spPr>
          <a:xfrm>
            <a:off x="990600" y="198837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스케일링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0B5A16B-653D-4249-9EEA-FFBEF757640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474334" y="3602073"/>
            <a:ext cx="8608209" cy="986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6937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D08292C3-B0EF-4C1D-AF50-95B586213283}"/>
              </a:ext>
            </a:extLst>
          </p:cNvPr>
          <p:cNvSpPr/>
          <p:nvPr/>
        </p:nvSpPr>
        <p:spPr>
          <a:xfrm>
            <a:off x="0" y="0"/>
            <a:ext cx="12216800" cy="1186774"/>
          </a:xfrm>
          <a:prstGeom prst="rect">
            <a:avLst/>
          </a:prstGeom>
          <a:solidFill>
            <a:schemeClr val="bg2">
              <a:lumMod val="90000"/>
              <a:alpha val="86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36A0D0E5-357D-41B4-B386-256C23DB7666}"/>
              </a:ext>
            </a:extLst>
          </p:cNvPr>
          <p:cNvSpPr txBox="1">
            <a:spLocks/>
          </p:cNvSpPr>
          <p:nvPr/>
        </p:nvSpPr>
        <p:spPr>
          <a:xfrm>
            <a:off x="362990" y="298199"/>
            <a:ext cx="9719553" cy="6562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파이썬 코드 데이터 </a:t>
            </a:r>
            <a:r>
              <a:rPr lang="ko-KR" altLang="en-US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전처리</a:t>
            </a: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– </a:t>
            </a: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일간 시계열 데이터 </a:t>
            </a:r>
            <a:endParaRPr lang="en-US" altLang="ko-KR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E1261945-53FB-4592-98C8-56C69F3DED0A}"/>
              </a:ext>
            </a:extLst>
          </p:cNvPr>
          <p:cNvSpPr txBox="1">
            <a:spLocks/>
          </p:cNvSpPr>
          <p:nvPr/>
        </p:nvSpPr>
        <p:spPr>
          <a:xfrm>
            <a:off x="838200" y="183597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E820D15E-3539-4F8C-8591-CFF72DDEBA1A}"/>
              </a:ext>
            </a:extLst>
          </p:cNvPr>
          <p:cNvSpPr txBox="1">
            <a:spLocks/>
          </p:cNvSpPr>
          <p:nvPr/>
        </p:nvSpPr>
        <p:spPr>
          <a:xfrm>
            <a:off x="990600" y="200470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시계열 데이터화</a:t>
            </a:r>
            <a:endParaRPr lang="ko-KR" altLang="en-US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D2AC9B3-B565-4359-808D-70E8BFE77D7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990600" y="3429000"/>
            <a:ext cx="9916886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4499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D08292C3-B0EF-4C1D-AF50-95B586213283}"/>
              </a:ext>
            </a:extLst>
          </p:cNvPr>
          <p:cNvSpPr/>
          <p:nvPr/>
        </p:nvSpPr>
        <p:spPr>
          <a:xfrm>
            <a:off x="0" y="0"/>
            <a:ext cx="12216800" cy="1186774"/>
          </a:xfrm>
          <a:prstGeom prst="rect">
            <a:avLst/>
          </a:prstGeom>
          <a:solidFill>
            <a:schemeClr val="bg2">
              <a:lumMod val="90000"/>
              <a:alpha val="86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36A0D0E5-357D-41B4-B386-256C23DB7666}"/>
              </a:ext>
            </a:extLst>
          </p:cNvPr>
          <p:cNvSpPr txBox="1">
            <a:spLocks/>
          </p:cNvSpPr>
          <p:nvPr/>
        </p:nvSpPr>
        <p:spPr>
          <a:xfrm>
            <a:off x="362990" y="298199"/>
            <a:ext cx="9719553" cy="6562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파이썬 코드 데이터 </a:t>
            </a:r>
            <a:r>
              <a:rPr lang="ko-KR" altLang="en-US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전처리</a:t>
            </a: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– </a:t>
            </a: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일간 시계열 데이터 </a:t>
            </a:r>
            <a:endParaRPr lang="en-US" altLang="ko-KR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E1261945-53FB-4592-98C8-56C69F3DED0A}"/>
              </a:ext>
            </a:extLst>
          </p:cNvPr>
          <p:cNvSpPr txBox="1">
            <a:spLocks/>
          </p:cNvSpPr>
          <p:nvPr/>
        </p:nvSpPr>
        <p:spPr>
          <a:xfrm>
            <a:off x="838200" y="183597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E820D15E-3539-4F8C-8591-CFF72DDEBA1A}"/>
              </a:ext>
            </a:extLst>
          </p:cNvPr>
          <p:cNvSpPr txBox="1">
            <a:spLocks/>
          </p:cNvSpPr>
          <p:nvPr/>
        </p:nvSpPr>
        <p:spPr>
          <a:xfrm>
            <a:off x="990600" y="200470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ko-KR" altLang="en-US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DA5383F-0544-4834-BFAB-96E3A45CD0B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838200" y="2140795"/>
            <a:ext cx="2672443" cy="407496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97982D4-7040-4C1A-98A0-5C52A00457CD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273707" y="2584759"/>
            <a:ext cx="2672443" cy="3616779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9879459C-304E-4F8B-AD71-6FC788C120D5}"/>
              </a:ext>
            </a:extLst>
          </p:cNvPr>
          <p:cNvSpPr/>
          <p:nvPr/>
        </p:nvSpPr>
        <p:spPr>
          <a:xfrm>
            <a:off x="838200" y="1405639"/>
            <a:ext cx="35117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dirty="0"/>
              <a:t>시계열 데이터화</a:t>
            </a:r>
            <a:endParaRPr lang="ko-KR" altLang="en-US" sz="28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67536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D08292C3-B0EF-4C1D-AF50-95B586213283}"/>
              </a:ext>
            </a:extLst>
          </p:cNvPr>
          <p:cNvSpPr/>
          <p:nvPr/>
        </p:nvSpPr>
        <p:spPr>
          <a:xfrm>
            <a:off x="0" y="0"/>
            <a:ext cx="12216800" cy="1186774"/>
          </a:xfrm>
          <a:prstGeom prst="rect">
            <a:avLst/>
          </a:prstGeom>
          <a:solidFill>
            <a:schemeClr val="bg2">
              <a:lumMod val="90000"/>
              <a:alpha val="86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36A0D0E5-357D-41B4-B386-256C23DB7666}"/>
              </a:ext>
            </a:extLst>
          </p:cNvPr>
          <p:cNvSpPr txBox="1">
            <a:spLocks/>
          </p:cNvSpPr>
          <p:nvPr/>
        </p:nvSpPr>
        <p:spPr>
          <a:xfrm>
            <a:off x="362990" y="298199"/>
            <a:ext cx="9719553" cy="6562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파이썬 코드 데이터 </a:t>
            </a:r>
            <a:r>
              <a:rPr lang="ko-KR" altLang="en-US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전처리</a:t>
            </a: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– </a:t>
            </a: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일간 시계열 데이터 </a:t>
            </a:r>
            <a:endParaRPr lang="en-US" altLang="ko-KR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E1261945-53FB-4592-98C8-56C69F3DED0A}"/>
              </a:ext>
            </a:extLst>
          </p:cNvPr>
          <p:cNvSpPr txBox="1">
            <a:spLocks/>
          </p:cNvSpPr>
          <p:nvPr/>
        </p:nvSpPr>
        <p:spPr>
          <a:xfrm>
            <a:off x="838200" y="183597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E820D15E-3539-4F8C-8591-CFF72DDEBA1A}"/>
              </a:ext>
            </a:extLst>
          </p:cNvPr>
          <p:cNvSpPr txBox="1">
            <a:spLocks/>
          </p:cNvSpPr>
          <p:nvPr/>
        </p:nvSpPr>
        <p:spPr>
          <a:xfrm>
            <a:off x="990600" y="200470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ko-KR" altLang="en-US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DE6744C-0D42-4161-A1E6-ED333A1928F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62990" y="1389379"/>
            <a:ext cx="5384667" cy="465219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3511B57-F410-4969-9548-B804FCC39E42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5900057" y="1772412"/>
            <a:ext cx="5606143" cy="1656588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FF8C3BFE-5A2B-4793-8F2B-23B79EA82DDB}"/>
              </a:ext>
            </a:extLst>
          </p:cNvPr>
          <p:cNvSpPr/>
          <p:nvPr/>
        </p:nvSpPr>
        <p:spPr>
          <a:xfrm>
            <a:off x="6222867" y="4284938"/>
            <a:ext cx="35117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dirty="0"/>
              <a:t>시계열 데이터화</a:t>
            </a:r>
            <a:endParaRPr lang="ko-KR" altLang="en-US" sz="28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678237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D08292C3-B0EF-4C1D-AF50-95B586213283}"/>
              </a:ext>
            </a:extLst>
          </p:cNvPr>
          <p:cNvSpPr/>
          <p:nvPr/>
        </p:nvSpPr>
        <p:spPr>
          <a:xfrm>
            <a:off x="0" y="0"/>
            <a:ext cx="12216800" cy="1186774"/>
          </a:xfrm>
          <a:prstGeom prst="rect">
            <a:avLst/>
          </a:prstGeom>
          <a:solidFill>
            <a:schemeClr val="bg2">
              <a:lumMod val="90000"/>
              <a:alpha val="86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36A0D0E5-357D-41B4-B386-256C23DB7666}"/>
              </a:ext>
            </a:extLst>
          </p:cNvPr>
          <p:cNvSpPr txBox="1">
            <a:spLocks/>
          </p:cNvSpPr>
          <p:nvPr/>
        </p:nvSpPr>
        <p:spPr>
          <a:xfrm>
            <a:off x="362990" y="298199"/>
            <a:ext cx="9719553" cy="6562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파이썬 코드 데이터 </a:t>
            </a:r>
            <a:r>
              <a:rPr lang="ko-KR" altLang="en-US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전처리</a:t>
            </a: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– </a:t>
            </a: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일간 시계열 데이터 </a:t>
            </a:r>
            <a:endParaRPr lang="en-US" altLang="ko-KR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E1261945-53FB-4592-98C8-56C69F3DED0A}"/>
              </a:ext>
            </a:extLst>
          </p:cNvPr>
          <p:cNvSpPr txBox="1">
            <a:spLocks/>
          </p:cNvSpPr>
          <p:nvPr/>
        </p:nvSpPr>
        <p:spPr>
          <a:xfrm>
            <a:off x="838200" y="183597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E820D15E-3539-4F8C-8591-CFF72DDEBA1A}"/>
              </a:ext>
            </a:extLst>
          </p:cNvPr>
          <p:cNvSpPr txBox="1">
            <a:spLocks/>
          </p:cNvSpPr>
          <p:nvPr/>
        </p:nvSpPr>
        <p:spPr>
          <a:xfrm>
            <a:off x="990600" y="200470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ko-KR" altLang="en-US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E8ECD7CE-4B4A-4982-B47F-0C1301B011F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990599" y="1603682"/>
            <a:ext cx="3842657" cy="435133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E12E7EF-7CF1-49C7-B192-958BEF66A0FA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5222765" y="2173323"/>
            <a:ext cx="3725291" cy="2268048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7998DF44-D29D-4091-92CC-589C088C512B}"/>
              </a:ext>
            </a:extLst>
          </p:cNvPr>
          <p:cNvSpPr/>
          <p:nvPr/>
        </p:nvSpPr>
        <p:spPr>
          <a:xfrm>
            <a:off x="5436334" y="4997695"/>
            <a:ext cx="35117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dirty="0"/>
              <a:t>시계열 데이터화</a:t>
            </a:r>
            <a:endParaRPr lang="ko-KR" altLang="en-US" sz="28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873612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D08292C3-B0EF-4C1D-AF50-95B586213283}"/>
              </a:ext>
            </a:extLst>
          </p:cNvPr>
          <p:cNvSpPr/>
          <p:nvPr/>
        </p:nvSpPr>
        <p:spPr>
          <a:xfrm>
            <a:off x="0" y="0"/>
            <a:ext cx="12216800" cy="1186774"/>
          </a:xfrm>
          <a:prstGeom prst="rect">
            <a:avLst/>
          </a:prstGeom>
          <a:solidFill>
            <a:schemeClr val="bg2">
              <a:lumMod val="90000"/>
              <a:alpha val="86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4FD834DC-6ACF-4D76-B5AC-1F7AB3B9BE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17706" y="2870360"/>
            <a:ext cx="5675008" cy="341750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459EA11-0E87-4109-BF6B-6727FF73C0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0589" y="1943671"/>
            <a:ext cx="6240354" cy="3741481"/>
          </a:xfrm>
          <a:prstGeom prst="rect">
            <a:avLst/>
          </a:prstGeom>
        </p:spPr>
      </p:pic>
      <p:sp>
        <p:nvSpPr>
          <p:cNvPr id="9" name="제목 1">
            <a:extLst>
              <a:ext uri="{FF2B5EF4-FFF2-40B4-BE49-F238E27FC236}">
                <a16:creationId xmlns:a16="http://schemas.microsoft.com/office/drawing/2014/main" id="{36A0D0E5-357D-41B4-B386-256C23DB7666}"/>
              </a:ext>
            </a:extLst>
          </p:cNvPr>
          <p:cNvSpPr txBox="1">
            <a:spLocks/>
          </p:cNvSpPr>
          <p:nvPr/>
        </p:nvSpPr>
        <p:spPr>
          <a:xfrm>
            <a:off x="362990" y="298199"/>
            <a:ext cx="9719553" cy="6562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문제점</a:t>
            </a:r>
          </a:p>
        </p:txBody>
      </p:sp>
    </p:spTree>
    <p:extLst>
      <p:ext uri="{BB962C8B-B14F-4D97-AF65-F5344CB8AC3E}">
        <p14:creationId xmlns:p14="http://schemas.microsoft.com/office/powerpoint/2010/main" val="1614283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D08292C3-B0EF-4C1D-AF50-95B586213283}"/>
              </a:ext>
            </a:extLst>
          </p:cNvPr>
          <p:cNvSpPr/>
          <p:nvPr/>
        </p:nvSpPr>
        <p:spPr>
          <a:xfrm>
            <a:off x="0" y="0"/>
            <a:ext cx="12216800" cy="1186774"/>
          </a:xfrm>
          <a:prstGeom prst="rect">
            <a:avLst/>
          </a:prstGeom>
          <a:solidFill>
            <a:schemeClr val="bg2">
              <a:lumMod val="90000"/>
              <a:alpha val="86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36A0D0E5-357D-41B4-B386-256C23DB7666}"/>
              </a:ext>
            </a:extLst>
          </p:cNvPr>
          <p:cNvSpPr txBox="1">
            <a:spLocks/>
          </p:cNvSpPr>
          <p:nvPr/>
        </p:nvSpPr>
        <p:spPr>
          <a:xfrm>
            <a:off x="362990" y="298199"/>
            <a:ext cx="9719553" cy="6562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파이썬 코드 데이터 </a:t>
            </a:r>
            <a:r>
              <a:rPr lang="ko-KR" altLang="en-US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전처리</a:t>
            </a: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– </a:t>
            </a: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주간 평균 시계열 데이터 </a:t>
            </a:r>
            <a:endParaRPr lang="en-US" altLang="ko-KR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E1261945-53FB-4592-98C8-56C69F3DED0A}"/>
              </a:ext>
            </a:extLst>
          </p:cNvPr>
          <p:cNvSpPr txBox="1">
            <a:spLocks/>
          </p:cNvSpPr>
          <p:nvPr/>
        </p:nvSpPr>
        <p:spPr>
          <a:xfrm>
            <a:off x="838200" y="183597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19BB8B0-9D62-4789-9B28-83187288C2B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244717" y="3743115"/>
            <a:ext cx="3978049" cy="1028019"/>
          </a:xfrm>
          <a:prstGeom prst="rect">
            <a:avLst/>
          </a:prstGeom>
        </p:spPr>
      </p:pic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8BB8C3B2-C873-446A-B3C6-636C21C137A1}"/>
              </a:ext>
            </a:extLst>
          </p:cNvPr>
          <p:cNvSpPr txBox="1">
            <a:spLocks/>
          </p:cNvSpPr>
          <p:nvPr/>
        </p:nvSpPr>
        <p:spPr>
          <a:xfrm>
            <a:off x="990600" y="198837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ko-KR" dirty="0"/>
              <a:t>예를 들어</a:t>
            </a:r>
            <a:r>
              <a:rPr lang="en-US" altLang="ko-KR" dirty="0"/>
              <a:t>, 2019</a:t>
            </a:r>
            <a:r>
              <a:rPr lang="ko-KR" altLang="ko-KR" dirty="0"/>
              <a:t>년 </a:t>
            </a:r>
            <a:r>
              <a:rPr lang="en-US" altLang="ko-KR" dirty="0"/>
              <a:t>10</a:t>
            </a:r>
            <a:r>
              <a:rPr lang="ko-KR" altLang="ko-KR" dirty="0"/>
              <a:t>월 </a:t>
            </a:r>
            <a:r>
              <a:rPr lang="en-US" altLang="ko-KR" dirty="0"/>
              <a:t>31</a:t>
            </a:r>
            <a:r>
              <a:rPr lang="ko-KR" altLang="ko-KR" dirty="0"/>
              <a:t>일의 입장객 수를 예측하고 싶다면</a:t>
            </a:r>
            <a:r>
              <a:rPr lang="en-US" altLang="ko-KR" dirty="0"/>
              <a:t>, 2</a:t>
            </a:r>
            <a:r>
              <a:rPr lang="ko-KR" altLang="ko-KR" dirty="0"/>
              <a:t>주 전인 </a:t>
            </a:r>
            <a:r>
              <a:rPr lang="en-US" altLang="ko-KR" dirty="0"/>
              <a:t>2019.10.18</a:t>
            </a:r>
            <a:r>
              <a:rPr lang="ko-KR" altLang="ko-KR" dirty="0"/>
              <a:t>일 </a:t>
            </a:r>
            <a:r>
              <a:rPr lang="en-US" altLang="ko-KR" dirty="0"/>
              <a:t>~ 33</a:t>
            </a:r>
            <a:r>
              <a:rPr lang="ko-KR" altLang="ko-KR" dirty="0"/>
              <a:t>주 전인 </a:t>
            </a:r>
            <a:r>
              <a:rPr lang="en-US" altLang="ko-KR" dirty="0"/>
              <a:t>2019.3.13</a:t>
            </a:r>
            <a:r>
              <a:rPr lang="ko-KR" altLang="ko-KR" dirty="0"/>
              <a:t>의 주간 평균 시계열 데이터를 기반으로 예측하도록 한다</a:t>
            </a:r>
            <a:r>
              <a:rPr lang="en-US" altLang="ko-KR" dirty="0"/>
              <a:t>. </a:t>
            </a:r>
            <a:endParaRPr lang="ko-KR" altLang="ko-KR" dirty="0"/>
          </a:p>
        </p:txBody>
      </p:sp>
    </p:spTree>
    <p:extLst>
      <p:ext uri="{BB962C8B-B14F-4D97-AF65-F5344CB8AC3E}">
        <p14:creationId xmlns:p14="http://schemas.microsoft.com/office/powerpoint/2010/main" val="32536017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D08292C3-B0EF-4C1D-AF50-95B586213283}"/>
              </a:ext>
            </a:extLst>
          </p:cNvPr>
          <p:cNvSpPr/>
          <p:nvPr/>
        </p:nvSpPr>
        <p:spPr>
          <a:xfrm>
            <a:off x="0" y="0"/>
            <a:ext cx="12216800" cy="1186774"/>
          </a:xfrm>
          <a:prstGeom prst="rect">
            <a:avLst/>
          </a:prstGeom>
          <a:solidFill>
            <a:schemeClr val="bg2">
              <a:lumMod val="90000"/>
              <a:alpha val="86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36A0D0E5-357D-41B4-B386-256C23DB7666}"/>
              </a:ext>
            </a:extLst>
          </p:cNvPr>
          <p:cNvSpPr txBox="1">
            <a:spLocks/>
          </p:cNvSpPr>
          <p:nvPr/>
        </p:nvSpPr>
        <p:spPr>
          <a:xfrm>
            <a:off x="362990" y="298199"/>
            <a:ext cx="9719553" cy="6562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파이썬 코드 데이터 </a:t>
            </a:r>
            <a:r>
              <a:rPr lang="ko-KR" altLang="en-US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전처리</a:t>
            </a: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– </a:t>
            </a: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주간 평균 시계열 데이터 </a:t>
            </a:r>
            <a:endParaRPr lang="en-US" altLang="ko-KR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E1261945-53FB-4592-98C8-56C69F3DED0A}"/>
              </a:ext>
            </a:extLst>
          </p:cNvPr>
          <p:cNvSpPr txBox="1">
            <a:spLocks/>
          </p:cNvSpPr>
          <p:nvPr/>
        </p:nvSpPr>
        <p:spPr>
          <a:xfrm>
            <a:off x="838200" y="183597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8BB8C3B2-C873-446A-B3C6-636C21C137A1}"/>
              </a:ext>
            </a:extLst>
          </p:cNvPr>
          <p:cNvSpPr txBox="1">
            <a:spLocks/>
          </p:cNvSpPr>
          <p:nvPr/>
        </p:nvSpPr>
        <p:spPr>
          <a:xfrm>
            <a:off x="990600" y="198837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아래</a:t>
            </a:r>
            <a:r>
              <a:rPr lang="ko-KR" altLang="ko-KR" dirty="0"/>
              <a:t> 코드로 평균을 내도록 한다</a:t>
            </a:r>
            <a:r>
              <a:rPr lang="en-US" altLang="ko-KR" dirty="0"/>
              <a:t>.</a:t>
            </a:r>
            <a:endParaRPr lang="ko-KR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2E355C9-422B-40D8-83DA-922C428E00A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990600" y="3131962"/>
            <a:ext cx="9476014" cy="1759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4946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D08292C3-B0EF-4C1D-AF50-95B586213283}"/>
              </a:ext>
            </a:extLst>
          </p:cNvPr>
          <p:cNvSpPr/>
          <p:nvPr/>
        </p:nvSpPr>
        <p:spPr>
          <a:xfrm>
            <a:off x="0" y="0"/>
            <a:ext cx="12216800" cy="1186774"/>
          </a:xfrm>
          <a:prstGeom prst="rect">
            <a:avLst/>
          </a:prstGeom>
          <a:solidFill>
            <a:schemeClr val="bg2">
              <a:lumMod val="90000"/>
              <a:alpha val="86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36A0D0E5-357D-41B4-B386-256C23DB7666}"/>
              </a:ext>
            </a:extLst>
          </p:cNvPr>
          <p:cNvSpPr txBox="1">
            <a:spLocks/>
          </p:cNvSpPr>
          <p:nvPr/>
        </p:nvSpPr>
        <p:spPr>
          <a:xfrm>
            <a:off x="362990" y="298199"/>
            <a:ext cx="9719553" cy="6562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파이썬 코드 데이터 </a:t>
            </a:r>
            <a:r>
              <a:rPr lang="ko-KR" altLang="en-US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전처리</a:t>
            </a: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– </a:t>
            </a: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주간 평균 시계열 데이터 </a:t>
            </a:r>
            <a:endParaRPr lang="en-US" altLang="ko-KR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E1261945-53FB-4592-98C8-56C69F3DED0A}"/>
              </a:ext>
            </a:extLst>
          </p:cNvPr>
          <p:cNvSpPr txBox="1">
            <a:spLocks/>
          </p:cNvSpPr>
          <p:nvPr/>
        </p:nvSpPr>
        <p:spPr>
          <a:xfrm>
            <a:off x="838200" y="183597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8BB8C3B2-C873-446A-B3C6-636C21C137A1}"/>
              </a:ext>
            </a:extLst>
          </p:cNvPr>
          <p:cNvSpPr txBox="1">
            <a:spLocks/>
          </p:cNvSpPr>
          <p:nvPr/>
        </p:nvSpPr>
        <p:spPr>
          <a:xfrm>
            <a:off x="990600" y="198837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시계열 데이터화</a:t>
            </a:r>
            <a:endParaRPr lang="ko-KR" altLang="ko-KR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62891EA-81A1-4B46-846E-70918387213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838200" y="2472567"/>
            <a:ext cx="3227614" cy="371475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0300623-B05B-4FD9-9D86-9097554710B0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251025" y="3092485"/>
            <a:ext cx="2982532" cy="3094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382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D08292C3-B0EF-4C1D-AF50-95B586213283}"/>
              </a:ext>
            </a:extLst>
          </p:cNvPr>
          <p:cNvSpPr/>
          <p:nvPr/>
        </p:nvSpPr>
        <p:spPr>
          <a:xfrm>
            <a:off x="0" y="0"/>
            <a:ext cx="12216800" cy="1186774"/>
          </a:xfrm>
          <a:prstGeom prst="rect">
            <a:avLst/>
          </a:prstGeom>
          <a:solidFill>
            <a:schemeClr val="bg2">
              <a:lumMod val="90000"/>
              <a:alpha val="86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36A0D0E5-357D-41B4-B386-256C23DB7666}"/>
              </a:ext>
            </a:extLst>
          </p:cNvPr>
          <p:cNvSpPr txBox="1">
            <a:spLocks/>
          </p:cNvSpPr>
          <p:nvPr/>
        </p:nvSpPr>
        <p:spPr>
          <a:xfrm>
            <a:off x="362990" y="298199"/>
            <a:ext cx="9719553" cy="6562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파이썬 코드 데이터 </a:t>
            </a:r>
            <a:r>
              <a:rPr lang="ko-KR" altLang="en-US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전처리</a:t>
            </a: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– </a:t>
            </a: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주간 평균 시계열 데이터 </a:t>
            </a:r>
            <a:endParaRPr lang="en-US" altLang="ko-KR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E1261945-53FB-4592-98C8-56C69F3DED0A}"/>
              </a:ext>
            </a:extLst>
          </p:cNvPr>
          <p:cNvSpPr txBox="1">
            <a:spLocks/>
          </p:cNvSpPr>
          <p:nvPr/>
        </p:nvSpPr>
        <p:spPr>
          <a:xfrm>
            <a:off x="838200" y="183597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8BB8C3B2-C873-446A-B3C6-636C21C137A1}"/>
              </a:ext>
            </a:extLst>
          </p:cNvPr>
          <p:cNvSpPr txBox="1">
            <a:spLocks/>
          </p:cNvSpPr>
          <p:nvPr/>
        </p:nvSpPr>
        <p:spPr>
          <a:xfrm>
            <a:off x="990600" y="198837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시계열 데이터화</a:t>
            </a:r>
            <a:endParaRPr lang="ko-KR" altLang="ko-KR" dirty="0"/>
          </a:p>
          <a:p>
            <a:endParaRPr lang="ko-KR" altLang="ko-KR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E9DD7DB7-7725-4DFD-9B09-62EF9B6DA37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838200" y="2833551"/>
            <a:ext cx="8714014" cy="3353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9110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D08292C3-B0EF-4C1D-AF50-95B586213283}"/>
              </a:ext>
            </a:extLst>
          </p:cNvPr>
          <p:cNvSpPr/>
          <p:nvPr/>
        </p:nvSpPr>
        <p:spPr>
          <a:xfrm>
            <a:off x="0" y="0"/>
            <a:ext cx="12216800" cy="1186774"/>
          </a:xfrm>
          <a:prstGeom prst="rect">
            <a:avLst/>
          </a:prstGeom>
          <a:solidFill>
            <a:schemeClr val="bg2">
              <a:lumMod val="90000"/>
              <a:alpha val="86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36A0D0E5-357D-41B4-B386-256C23DB7666}"/>
              </a:ext>
            </a:extLst>
          </p:cNvPr>
          <p:cNvSpPr txBox="1">
            <a:spLocks/>
          </p:cNvSpPr>
          <p:nvPr/>
        </p:nvSpPr>
        <p:spPr>
          <a:xfrm>
            <a:off x="362990" y="298199"/>
            <a:ext cx="9719553" cy="6562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파이썬 코드 데이터 </a:t>
            </a:r>
            <a:r>
              <a:rPr lang="ko-KR" altLang="en-US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전처리</a:t>
            </a: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– </a:t>
            </a: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주간 평균 시계열 데이터 </a:t>
            </a:r>
            <a:endParaRPr lang="en-US" altLang="ko-KR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E1261945-53FB-4592-98C8-56C69F3DED0A}"/>
              </a:ext>
            </a:extLst>
          </p:cNvPr>
          <p:cNvSpPr txBox="1">
            <a:spLocks/>
          </p:cNvSpPr>
          <p:nvPr/>
        </p:nvSpPr>
        <p:spPr>
          <a:xfrm>
            <a:off x="838200" y="183597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8BB8C3B2-C873-446A-B3C6-636C21C137A1}"/>
              </a:ext>
            </a:extLst>
          </p:cNvPr>
          <p:cNvSpPr txBox="1">
            <a:spLocks/>
          </p:cNvSpPr>
          <p:nvPr/>
        </p:nvSpPr>
        <p:spPr>
          <a:xfrm>
            <a:off x="990600" y="198837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err="1"/>
              <a:t>NaN</a:t>
            </a:r>
            <a:r>
              <a:rPr lang="ko-KR" altLang="ko-KR" dirty="0"/>
              <a:t>값이 나오는 날을 드롭</a:t>
            </a:r>
            <a:endParaRPr lang="en-US" altLang="ko-KR" dirty="0"/>
          </a:p>
          <a:p>
            <a:r>
              <a:rPr lang="ko-KR" altLang="ko-KR" dirty="0" err="1"/>
              <a:t>일단위</a:t>
            </a:r>
            <a:r>
              <a:rPr lang="ko-KR" altLang="ko-KR" dirty="0"/>
              <a:t> 시계열과 동일하게 </a:t>
            </a:r>
            <a:r>
              <a:rPr lang="ko-KR" altLang="ko-KR" dirty="0" err="1"/>
              <a:t>포멧을</a:t>
            </a:r>
            <a:r>
              <a:rPr lang="ko-KR" altLang="ko-KR" dirty="0"/>
              <a:t> 작성하기 위해 각 행을 </a:t>
            </a:r>
            <a:r>
              <a:rPr lang="en-US" altLang="ko-KR" dirty="0"/>
              <a:t>7</a:t>
            </a:r>
            <a:r>
              <a:rPr lang="ko-KR" altLang="ko-KR" dirty="0"/>
              <a:t>배로 </a:t>
            </a:r>
            <a:r>
              <a:rPr lang="ko-KR" altLang="ko-KR" dirty="0" err="1"/>
              <a:t>늘려</a:t>
            </a:r>
            <a:r>
              <a:rPr lang="ko-KR" altLang="en-US" dirty="0" err="1"/>
              <a:t>줌</a:t>
            </a:r>
            <a:endParaRPr lang="ko-KR" altLang="ko-KR" dirty="0"/>
          </a:p>
          <a:p>
            <a:endParaRPr lang="ko-KR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152955C-8049-4D4B-8EDC-04BFABDE3A9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183826" y="3581662"/>
            <a:ext cx="6869566" cy="42998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BFDC405-4297-4EE9-A01F-D57ADB4CD8DF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183826" y="4490867"/>
            <a:ext cx="8077880" cy="816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6986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D08292C3-B0EF-4C1D-AF50-95B586213283}"/>
              </a:ext>
            </a:extLst>
          </p:cNvPr>
          <p:cNvSpPr/>
          <p:nvPr/>
        </p:nvSpPr>
        <p:spPr>
          <a:xfrm>
            <a:off x="0" y="0"/>
            <a:ext cx="12216800" cy="1186774"/>
          </a:xfrm>
          <a:prstGeom prst="rect">
            <a:avLst/>
          </a:prstGeom>
          <a:solidFill>
            <a:schemeClr val="bg2">
              <a:lumMod val="90000"/>
              <a:alpha val="86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36A0D0E5-357D-41B4-B386-256C23DB7666}"/>
              </a:ext>
            </a:extLst>
          </p:cNvPr>
          <p:cNvSpPr txBox="1">
            <a:spLocks/>
          </p:cNvSpPr>
          <p:nvPr/>
        </p:nvSpPr>
        <p:spPr>
          <a:xfrm>
            <a:off x="362990" y="298199"/>
            <a:ext cx="9719553" cy="6562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파이썬 코드 데이터 </a:t>
            </a:r>
            <a:r>
              <a:rPr lang="ko-KR" altLang="en-US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전처리</a:t>
            </a: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– </a:t>
            </a: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주간 평균 시계열 데이터 </a:t>
            </a:r>
            <a:endParaRPr lang="en-US" altLang="ko-KR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E1261945-53FB-4592-98C8-56C69F3DED0A}"/>
              </a:ext>
            </a:extLst>
          </p:cNvPr>
          <p:cNvSpPr txBox="1">
            <a:spLocks/>
          </p:cNvSpPr>
          <p:nvPr/>
        </p:nvSpPr>
        <p:spPr>
          <a:xfrm>
            <a:off x="838200" y="183597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8BB8C3B2-C873-446A-B3C6-636C21C137A1}"/>
              </a:ext>
            </a:extLst>
          </p:cNvPr>
          <p:cNvSpPr txBox="1">
            <a:spLocks/>
          </p:cNvSpPr>
          <p:nvPr/>
        </p:nvSpPr>
        <p:spPr>
          <a:xfrm>
            <a:off x="990600" y="198837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ko-KR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99E8F5E-D84B-4F5E-A246-7F4BF695897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49198" y="1744222"/>
            <a:ext cx="6343487" cy="459549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F4BCF87-C175-4732-AADE-6483BCC28CAC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945085" y="2211423"/>
            <a:ext cx="3137458" cy="1903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9318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D08292C3-B0EF-4C1D-AF50-95B586213283}"/>
              </a:ext>
            </a:extLst>
          </p:cNvPr>
          <p:cNvSpPr/>
          <p:nvPr/>
        </p:nvSpPr>
        <p:spPr>
          <a:xfrm>
            <a:off x="0" y="0"/>
            <a:ext cx="12216800" cy="1186774"/>
          </a:xfrm>
          <a:prstGeom prst="rect">
            <a:avLst/>
          </a:prstGeom>
          <a:solidFill>
            <a:schemeClr val="bg2">
              <a:lumMod val="90000"/>
              <a:alpha val="86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36A0D0E5-357D-41B4-B386-256C23DB7666}"/>
              </a:ext>
            </a:extLst>
          </p:cNvPr>
          <p:cNvSpPr txBox="1">
            <a:spLocks/>
          </p:cNvSpPr>
          <p:nvPr/>
        </p:nvSpPr>
        <p:spPr>
          <a:xfrm>
            <a:off x="362990" y="298199"/>
            <a:ext cx="9719553" cy="6562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파이썬 코드 데이터 </a:t>
            </a:r>
            <a:r>
              <a:rPr lang="ko-KR" altLang="en-US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전처리</a:t>
            </a: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– </a:t>
            </a: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주간 평균 시계열 데이터 </a:t>
            </a:r>
            <a:endParaRPr lang="en-US" altLang="ko-KR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E1261945-53FB-4592-98C8-56C69F3DED0A}"/>
              </a:ext>
            </a:extLst>
          </p:cNvPr>
          <p:cNvSpPr txBox="1">
            <a:spLocks/>
          </p:cNvSpPr>
          <p:nvPr/>
        </p:nvSpPr>
        <p:spPr>
          <a:xfrm>
            <a:off x="838200" y="183597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ko-KR" dirty="0"/>
              <a:t>다시 </a:t>
            </a:r>
            <a:r>
              <a:rPr lang="ko-KR" altLang="en-US" dirty="0"/>
              <a:t>가장 과거의 데이터를 많이 필요하는 </a:t>
            </a:r>
            <a:r>
              <a:rPr lang="ko-KR" altLang="ko-KR" dirty="0"/>
              <a:t>주간 데이터의 날들에 일간 데이터</a:t>
            </a:r>
            <a:r>
              <a:rPr lang="ko-KR" altLang="en-US" dirty="0"/>
              <a:t>의 날들을</a:t>
            </a:r>
            <a:r>
              <a:rPr lang="ko-KR" altLang="ko-KR" dirty="0"/>
              <a:t> </a:t>
            </a:r>
            <a:r>
              <a:rPr lang="ko-KR" altLang="ko-KR" dirty="0" err="1"/>
              <a:t>맞춰</a:t>
            </a:r>
            <a:r>
              <a:rPr lang="ko-KR" altLang="en-US" dirty="0" err="1"/>
              <a:t>줌</a:t>
            </a:r>
            <a:r>
              <a:rPr lang="en-US" altLang="ko-KR" dirty="0"/>
              <a:t>.(</a:t>
            </a:r>
            <a:r>
              <a:rPr lang="en-US" altLang="ko-KR" dirty="0" err="1"/>
              <a:t>weekto</a:t>
            </a:r>
            <a:r>
              <a:rPr lang="ko-KR" altLang="ko-KR" dirty="0"/>
              <a:t>와 </a:t>
            </a:r>
            <a:r>
              <a:rPr lang="en-US" altLang="ko-KR" dirty="0" err="1"/>
              <a:t>dayto</a:t>
            </a:r>
            <a:r>
              <a:rPr lang="ko-KR" altLang="ko-KR" dirty="0"/>
              <a:t>변수를 이용</a:t>
            </a:r>
            <a:r>
              <a:rPr lang="en-US" altLang="ko-KR" dirty="0"/>
              <a:t>)</a:t>
            </a:r>
          </a:p>
          <a:p>
            <a:r>
              <a:rPr lang="en-US" altLang="ko-KR" dirty="0" err="1"/>
              <a:t>NaN</a:t>
            </a:r>
            <a:r>
              <a:rPr lang="ko-KR" altLang="ko-KR" dirty="0"/>
              <a:t>값이 나오는 날을 드롭</a:t>
            </a:r>
            <a:endParaRPr lang="en-US" altLang="ko-KR" dirty="0"/>
          </a:p>
          <a:p>
            <a:pPr marL="0" indent="0">
              <a:buNone/>
            </a:pPr>
            <a:endParaRPr lang="ko-KR" altLang="ko-KR" dirty="0"/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8BB8C3B2-C873-446A-B3C6-636C21C137A1}"/>
              </a:ext>
            </a:extLst>
          </p:cNvPr>
          <p:cNvSpPr txBox="1">
            <a:spLocks/>
          </p:cNvSpPr>
          <p:nvPr/>
        </p:nvSpPr>
        <p:spPr>
          <a:xfrm>
            <a:off x="990600" y="198837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ko-KR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2CB8C7E-9183-4F58-A082-F8D80D1CAC7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132114" y="3627173"/>
            <a:ext cx="8305800" cy="66553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AE3BCFD8-AE7B-4FF6-BA62-FAE13FD9BB86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132114" y="4617309"/>
            <a:ext cx="8305800" cy="665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4318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D08292C3-B0EF-4C1D-AF50-95B586213283}"/>
              </a:ext>
            </a:extLst>
          </p:cNvPr>
          <p:cNvSpPr/>
          <p:nvPr/>
        </p:nvSpPr>
        <p:spPr>
          <a:xfrm>
            <a:off x="0" y="0"/>
            <a:ext cx="12216800" cy="1186774"/>
          </a:xfrm>
          <a:prstGeom prst="rect">
            <a:avLst/>
          </a:prstGeom>
          <a:solidFill>
            <a:schemeClr val="bg2">
              <a:lumMod val="90000"/>
              <a:alpha val="86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36A0D0E5-357D-41B4-B386-256C23DB7666}"/>
              </a:ext>
            </a:extLst>
          </p:cNvPr>
          <p:cNvSpPr txBox="1">
            <a:spLocks/>
          </p:cNvSpPr>
          <p:nvPr/>
        </p:nvSpPr>
        <p:spPr>
          <a:xfrm>
            <a:off x="362990" y="298199"/>
            <a:ext cx="9719553" cy="6562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파이썬 코드 데이터 </a:t>
            </a:r>
            <a:r>
              <a:rPr lang="ko-KR" altLang="en-US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전처리</a:t>
            </a: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– </a:t>
            </a: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주간 평균 시계열 데이터 </a:t>
            </a:r>
            <a:endParaRPr lang="en-US" altLang="ko-KR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E1261945-53FB-4592-98C8-56C69F3DED0A}"/>
              </a:ext>
            </a:extLst>
          </p:cNvPr>
          <p:cNvSpPr txBox="1">
            <a:spLocks/>
          </p:cNvSpPr>
          <p:nvPr/>
        </p:nvSpPr>
        <p:spPr>
          <a:xfrm>
            <a:off x="838200" y="183597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ko-KR" altLang="ko-KR" dirty="0"/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8BB8C3B2-C873-446A-B3C6-636C21C137A1}"/>
              </a:ext>
            </a:extLst>
          </p:cNvPr>
          <p:cNvSpPr txBox="1">
            <a:spLocks/>
          </p:cNvSpPr>
          <p:nvPr/>
        </p:nvSpPr>
        <p:spPr>
          <a:xfrm>
            <a:off x="850600" y="169614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2005.02.10 ~ 2018.4.11</a:t>
            </a:r>
            <a:r>
              <a:rPr lang="ko-KR" altLang="ko-KR" dirty="0"/>
              <a:t>까지 주간 시계열 데이터와 일간 시계열 데이터를 </a:t>
            </a:r>
            <a:r>
              <a:rPr lang="ko-KR" altLang="ko-KR" dirty="0" err="1"/>
              <a:t>맞춰</a:t>
            </a:r>
            <a:r>
              <a:rPr lang="ko-KR" altLang="en-US" dirty="0" err="1"/>
              <a:t>줬음</a:t>
            </a:r>
            <a:endParaRPr lang="ko-KR" altLang="ko-KR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E5F1E71-F532-4720-9AEA-8F375F1D430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52400" y="2795342"/>
            <a:ext cx="6319157" cy="376445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E6DEFAD-5329-4158-8582-ECB05C68A9A0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460490" y="3223734"/>
            <a:ext cx="5731510" cy="92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2594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D08292C3-B0EF-4C1D-AF50-95B586213283}"/>
              </a:ext>
            </a:extLst>
          </p:cNvPr>
          <p:cNvSpPr/>
          <p:nvPr/>
        </p:nvSpPr>
        <p:spPr>
          <a:xfrm>
            <a:off x="0" y="0"/>
            <a:ext cx="12216800" cy="1186774"/>
          </a:xfrm>
          <a:prstGeom prst="rect">
            <a:avLst/>
          </a:prstGeom>
          <a:solidFill>
            <a:schemeClr val="bg2">
              <a:lumMod val="90000"/>
              <a:alpha val="86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36A0D0E5-357D-41B4-B386-256C23DB7666}"/>
              </a:ext>
            </a:extLst>
          </p:cNvPr>
          <p:cNvSpPr txBox="1">
            <a:spLocks/>
          </p:cNvSpPr>
          <p:nvPr/>
        </p:nvSpPr>
        <p:spPr>
          <a:xfrm>
            <a:off x="362990" y="298199"/>
            <a:ext cx="9719553" cy="6562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데이터 </a:t>
            </a:r>
            <a:r>
              <a:rPr lang="ko-KR" altLang="en-US" dirty="0" err="1">
                <a:solidFill>
                  <a:schemeClr val="bg2">
                    <a:lumMod val="2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전처리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–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특징 데이터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E1261945-53FB-4592-98C8-56C69F3DED0A}"/>
              </a:ext>
            </a:extLst>
          </p:cNvPr>
          <p:cNvSpPr txBox="1">
            <a:spLocks/>
          </p:cNvSpPr>
          <p:nvPr/>
        </p:nvSpPr>
        <p:spPr>
          <a:xfrm>
            <a:off x="838200" y="183597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ko-KR" altLang="ko-KR" dirty="0"/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8BB8C3B2-C873-446A-B3C6-636C21C137A1}"/>
              </a:ext>
            </a:extLst>
          </p:cNvPr>
          <p:cNvSpPr txBox="1">
            <a:spLocks/>
          </p:cNvSpPr>
          <p:nvPr/>
        </p:nvSpPr>
        <p:spPr>
          <a:xfrm>
            <a:off x="990600" y="198837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ko-KR" dirty="0" err="1"/>
              <a:t>필요없는</a:t>
            </a:r>
            <a:r>
              <a:rPr lang="ko-KR" altLang="ko-KR" dirty="0"/>
              <a:t> 데이터인 년도</a:t>
            </a:r>
            <a:r>
              <a:rPr lang="en-US" altLang="ko-KR" dirty="0"/>
              <a:t>, </a:t>
            </a:r>
            <a:r>
              <a:rPr lang="ko-KR" altLang="ko-KR" dirty="0"/>
              <a:t>일을 제거 </a:t>
            </a:r>
            <a:endParaRPr lang="en-US" altLang="ko-KR" dirty="0"/>
          </a:p>
          <a:p>
            <a:r>
              <a:rPr lang="ko-KR" altLang="ko-KR" dirty="0"/>
              <a:t>입장객수</a:t>
            </a:r>
            <a:r>
              <a:rPr lang="ko-KR" altLang="en-US" dirty="0"/>
              <a:t>를 </a:t>
            </a:r>
            <a:r>
              <a:rPr lang="en-US" altLang="ko-KR" dirty="0"/>
              <a:t>label</a:t>
            </a:r>
            <a:r>
              <a:rPr lang="ko-KR" altLang="en-US" dirty="0"/>
              <a:t>로 설정</a:t>
            </a:r>
            <a:endParaRPr lang="ko-KR" altLang="ko-KR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DB85F8A-91F0-44CD-BBFA-17342ED8F05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990600" y="3540160"/>
            <a:ext cx="8186057" cy="1684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3658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D08292C3-B0EF-4C1D-AF50-95B586213283}"/>
              </a:ext>
            </a:extLst>
          </p:cNvPr>
          <p:cNvSpPr/>
          <p:nvPr/>
        </p:nvSpPr>
        <p:spPr>
          <a:xfrm>
            <a:off x="0" y="0"/>
            <a:ext cx="12216800" cy="1186774"/>
          </a:xfrm>
          <a:prstGeom prst="rect">
            <a:avLst/>
          </a:prstGeom>
          <a:solidFill>
            <a:schemeClr val="bg2">
              <a:lumMod val="90000"/>
              <a:alpha val="86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36A0D0E5-357D-41B4-B386-256C23DB7666}"/>
              </a:ext>
            </a:extLst>
          </p:cNvPr>
          <p:cNvSpPr txBox="1">
            <a:spLocks/>
          </p:cNvSpPr>
          <p:nvPr/>
        </p:nvSpPr>
        <p:spPr>
          <a:xfrm>
            <a:off x="362990" y="298199"/>
            <a:ext cx="9719553" cy="6562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데이터 </a:t>
            </a:r>
            <a:r>
              <a:rPr lang="ko-KR" altLang="en-US" dirty="0" err="1">
                <a:solidFill>
                  <a:schemeClr val="bg2">
                    <a:lumMod val="2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전처리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–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특징 데이터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E1261945-53FB-4592-98C8-56C69F3DED0A}"/>
              </a:ext>
            </a:extLst>
          </p:cNvPr>
          <p:cNvSpPr txBox="1">
            <a:spLocks/>
          </p:cNvSpPr>
          <p:nvPr/>
        </p:nvSpPr>
        <p:spPr>
          <a:xfrm>
            <a:off x="838200" y="183597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ko-KR" altLang="ko-KR" dirty="0"/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8BB8C3B2-C873-446A-B3C6-636C21C137A1}"/>
              </a:ext>
            </a:extLst>
          </p:cNvPr>
          <p:cNvSpPr txBox="1">
            <a:spLocks/>
          </p:cNvSpPr>
          <p:nvPr/>
        </p:nvSpPr>
        <p:spPr>
          <a:xfrm>
            <a:off x="990600" y="198837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ko-KR" dirty="0"/>
              <a:t>주간 시계열 데이터와 개수를</a:t>
            </a:r>
            <a:r>
              <a:rPr lang="en-US" altLang="ko-KR" dirty="0"/>
              <a:t> </a:t>
            </a:r>
            <a:r>
              <a:rPr lang="ko-KR" altLang="en-US" dirty="0" err="1"/>
              <a:t>맞춰줌</a:t>
            </a:r>
            <a:r>
              <a:rPr lang="en-US" altLang="ko-KR" dirty="0"/>
              <a:t>. (</a:t>
            </a:r>
            <a:r>
              <a:rPr lang="en-US" altLang="ko-KR" dirty="0" err="1"/>
              <a:t>weekto</a:t>
            </a:r>
            <a:r>
              <a:rPr lang="en-US" altLang="ko-KR" dirty="0"/>
              <a:t> </a:t>
            </a:r>
            <a:r>
              <a:rPr lang="ko-KR" altLang="en-US" dirty="0"/>
              <a:t>이용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ko-KR" dirty="0"/>
              <a:t>요일</a:t>
            </a:r>
            <a:r>
              <a:rPr lang="en-US" altLang="ko-KR" dirty="0"/>
              <a:t>, </a:t>
            </a:r>
            <a:r>
              <a:rPr lang="ko-KR" altLang="ko-KR" dirty="0"/>
              <a:t>월</a:t>
            </a:r>
            <a:r>
              <a:rPr lang="en-US" altLang="ko-KR" dirty="0"/>
              <a:t> one-hot-encoding</a:t>
            </a:r>
            <a:endParaRPr lang="ko-KR" altLang="ko-KR" dirty="0"/>
          </a:p>
          <a:p>
            <a:pPr marL="0" indent="0">
              <a:buNone/>
            </a:pPr>
            <a:endParaRPr lang="ko-KR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C875271-D5B3-414B-A4F8-BFA97BDFAE7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990599" y="2930638"/>
            <a:ext cx="9247414" cy="99672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9B5314E-5A33-411E-A5CB-C5FB4A7E4404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990599" y="4656325"/>
            <a:ext cx="8757557" cy="996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7404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D08292C3-B0EF-4C1D-AF50-95B586213283}"/>
              </a:ext>
            </a:extLst>
          </p:cNvPr>
          <p:cNvSpPr/>
          <p:nvPr/>
        </p:nvSpPr>
        <p:spPr>
          <a:xfrm>
            <a:off x="0" y="0"/>
            <a:ext cx="12216800" cy="1186774"/>
          </a:xfrm>
          <a:prstGeom prst="rect">
            <a:avLst/>
          </a:prstGeom>
          <a:solidFill>
            <a:schemeClr val="bg2">
              <a:lumMod val="90000"/>
              <a:alpha val="86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73ED2A5-E9EA-41E1-A820-0F2789EA5B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990" y="265247"/>
            <a:ext cx="9719553" cy="656279"/>
          </a:xfrm>
        </p:spPr>
        <p:txBody>
          <a:bodyPr>
            <a:noAutofit/>
          </a:bodyPr>
          <a:lstStyle/>
          <a:p>
            <a:r>
              <a:rPr lang="ko-KR" altLang="en-US" sz="4300" dirty="0">
                <a:solidFill>
                  <a:schemeClr val="bg2">
                    <a:lumMod val="2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문제점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C51D492-1CEB-4C53-B40A-272DEB0DB2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8665" y="2592855"/>
            <a:ext cx="5829805" cy="349026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7954898A-61E5-4DFB-B2E2-2C5440FB23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521" y="1793214"/>
            <a:ext cx="6797629" cy="3749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44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D08292C3-B0EF-4C1D-AF50-95B586213283}"/>
              </a:ext>
            </a:extLst>
          </p:cNvPr>
          <p:cNvSpPr/>
          <p:nvPr/>
        </p:nvSpPr>
        <p:spPr>
          <a:xfrm>
            <a:off x="0" y="0"/>
            <a:ext cx="12216800" cy="1186774"/>
          </a:xfrm>
          <a:prstGeom prst="rect">
            <a:avLst/>
          </a:prstGeom>
          <a:solidFill>
            <a:schemeClr val="bg2">
              <a:lumMod val="90000"/>
              <a:alpha val="86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36A0D0E5-357D-41B4-B386-256C23DB7666}"/>
              </a:ext>
            </a:extLst>
          </p:cNvPr>
          <p:cNvSpPr txBox="1">
            <a:spLocks/>
          </p:cNvSpPr>
          <p:nvPr/>
        </p:nvSpPr>
        <p:spPr>
          <a:xfrm>
            <a:off x="362990" y="298199"/>
            <a:ext cx="9719553" cy="6562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데이터 </a:t>
            </a:r>
            <a:r>
              <a:rPr lang="ko-KR" altLang="en-US" dirty="0" err="1">
                <a:solidFill>
                  <a:schemeClr val="bg2">
                    <a:lumMod val="2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전처리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–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특징 데이터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E1261945-53FB-4592-98C8-56C69F3DED0A}"/>
              </a:ext>
            </a:extLst>
          </p:cNvPr>
          <p:cNvSpPr txBox="1">
            <a:spLocks/>
          </p:cNvSpPr>
          <p:nvPr/>
        </p:nvSpPr>
        <p:spPr>
          <a:xfrm>
            <a:off x="838200" y="183597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ko-KR" altLang="ko-KR" dirty="0"/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8BB8C3B2-C873-446A-B3C6-636C21C137A1}"/>
              </a:ext>
            </a:extLst>
          </p:cNvPr>
          <p:cNvSpPr txBox="1">
            <a:spLocks/>
          </p:cNvSpPr>
          <p:nvPr/>
        </p:nvSpPr>
        <p:spPr>
          <a:xfrm>
            <a:off x="990600" y="198837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ko-KR" altLang="ko-KR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C43FF7C-5D52-48EA-B222-3F291183EBA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483088" y="2209699"/>
            <a:ext cx="8836569" cy="205205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B77112C-01A6-4927-A6BE-9FBE743BC125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483088" y="4342001"/>
            <a:ext cx="7171055" cy="1683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0331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D08292C3-B0EF-4C1D-AF50-95B586213283}"/>
              </a:ext>
            </a:extLst>
          </p:cNvPr>
          <p:cNvSpPr/>
          <p:nvPr/>
        </p:nvSpPr>
        <p:spPr>
          <a:xfrm>
            <a:off x="0" y="0"/>
            <a:ext cx="12216800" cy="1186774"/>
          </a:xfrm>
          <a:prstGeom prst="rect">
            <a:avLst/>
          </a:prstGeom>
          <a:solidFill>
            <a:schemeClr val="bg2">
              <a:lumMod val="90000"/>
              <a:alpha val="86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36A0D0E5-357D-41B4-B386-256C23DB7666}"/>
              </a:ext>
            </a:extLst>
          </p:cNvPr>
          <p:cNvSpPr txBox="1">
            <a:spLocks/>
          </p:cNvSpPr>
          <p:nvPr/>
        </p:nvSpPr>
        <p:spPr>
          <a:xfrm>
            <a:off x="362990" y="298199"/>
            <a:ext cx="9719553" cy="6562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데이터 </a:t>
            </a:r>
            <a:r>
              <a:rPr lang="ko-KR" altLang="en-US" dirty="0" err="1">
                <a:solidFill>
                  <a:schemeClr val="bg2">
                    <a:lumMod val="2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전처리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–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모델에 최적화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E1261945-53FB-4592-98C8-56C69F3DED0A}"/>
              </a:ext>
            </a:extLst>
          </p:cNvPr>
          <p:cNvSpPr txBox="1">
            <a:spLocks/>
          </p:cNvSpPr>
          <p:nvPr/>
        </p:nvSpPr>
        <p:spPr>
          <a:xfrm>
            <a:off x="838200" y="183597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ko-KR" altLang="ko-KR" dirty="0"/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8BB8C3B2-C873-446A-B3C6-636C21C137A1}"/>
              </a:ext>
            </a:extLst>
          </p:cNvPr>
          <p:cNvSpPr txBox="1">
            <a:spLocks/>
          </p:cNvSpPr>
          <p:nvPr/>
        </p:nvSpPr>
        <p:spPr>
          <a:xfrm>
            <a:off x="990600" y="198837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전처리한</a:t>
            </a:r>
            <a:r>
              <a:rPr lang="ko-KR" altLang="ko-KR" dirty="0"/>
              <a:t> 일간 시계열 데이터</a:t>
            </a:r>
            <a:r>
              <a:rPr lang="en-US" altLang="ko-KR" dirty="0"/>
              <a:t>, </a:t>
            </a:r>
            <a:r>
              <a:rPr lang="ko-KR" altLang="ko-KR" dirty="0"/>
              <a:t>주간 시계열 데이터</a:t>
            </a:r>
            <a:r>
              <a:rPr lang="en-US" altLang="ko-KR" dirty="0"/>
              <a:t>, </a:t>
            </a:r>
            <a:r>
              <a:rPr lang="ko-KR" altLang="ko-KR" dirty="0"/>
              <a:t>특성 데이터</a:t>
            </a:r>
            <a:r>
              <a:rPr lang="ko-KR" altLang="en-US" dirty="0"/>
              <a:t>를 </a:t>
            </a:r>
            <a:r>
              <a:rPr lang="en-US" altLang="ko-KR" dirty="0"/>
              <a:t>neural network model</a:t>
            </a:r>
            <a:r>
              <a:rPr lang="ko-KR" altLang="ko-KR" dirty="0"/>
              <a:t>에 넣</a:t>
            </a:r>
            <a:r>
              <a:rPr lang="ko-KR" altLang="en-US" dirty="0"/>
              <a:t>을 수 있도</a:t>
            </a:r>
            <a:r>
              <a:rPr lang="ko-KR" altLang="ko-KR" dirty="0"/>
              <a:t>록 </a:t>
            </a:r>
            <a:r>
              <a:rPr lang="en-US" altLang="ko-KR" dirty="0" err="1"/>
              <a:t>numpy</a:t>
            </a:r>
            <a:r>
              <a:rPr lang="en-US" altLang="ko-KR" dirty="0"/>
              <a:t> array</a:t>
            </a:r>
            <a:r>
              <a:rPr lang="ko-KR" altLang="ko-KR" dirty="0"/>
              <a:t>로 모두 변형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61D8BE1-EFC6-404D-AFC6-E65414B92D2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119643" y="3476539"/>
            <a:ext cx="7008029" cy="157964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E232D0A-A8AA-45AC-88A4-98B4DB9F7748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2119643" y="5168366"/>
            <a:ext cx="7236628" cy="115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4004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D08292C3-B0EF-4C1D-AF50-95B586213283}"/>
              </a:ext>
            </a:extLst>
          </p:cNvPr>
          <p:cNvSpPr/>
          <p:nvPr/>
        </p:nvSpPr>
        <p:spPr>
          <a:xfrm>
            <a:off x="0" y="-24714"/>
            <a:ext cx="12216800" cy="863940"/>
          </a:xfrm>
          <a:prstGeom prst="rect">
            <a:avLst/>
          </a:prstGeom>
          <a:solidFill>
            <a:schemeClr val="bg2">
              <a:lumMod val="90000"/>
              <a:alpha val="86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73ED2A5-E9EA-41E1-A820-0F2789EA5B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647" y="86064"/>
            <a:ext cx="9719553" cy="656279"/>
          </a:xfrm>
        </p:spPr>
        <p:txBody>
          <a:bodyPr>
            <a:noAutofit/>
          </a:bodyPr>
          <a:lstStyle/>
          <a:p>
            <a:r>
              <a:rPr lang="ko-KR" altLang="en-US" sz="4300" dirty="0">
                <a:solidFill>
                  <a:schemeClr val="bg2">
                    <a:lumMod val="2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모델링 구조</a:t>
            </a: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8243ECE-C429-4E0D-B2E9-0D344BD7825A}"/>
              </a:ext>
            </a:extLst>
          </p:cNvPr>
          <p:cNvSpPr/>
          <p:nvPr/>
        </p:nvSpPr>
        <p:spPr>
          <a:xfrm>
            <a:off x="966084" y="4289871"/>
            <a:ext cx="974017" cy="827456"/>
          </a:xfrm>
          <a:prstGeom prst="ellipse">
            <a:avLst/>
          </a:prstGeom>
          <a:ln w="57150">
            <a:solidFill>
              <a:srgbClr val="2ED78B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일간</a:t>
            </a:r>
            <a:endParaRPr lang="en-US" altLang="ko-KR" sz="13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pPr algn="ctr"/>
            <a:r>
              <a:rPr lang="ko-KR" altLang="en-US" sz="13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입장객수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20AC69A1-B025-4D16-9E11-5D61E0076B52}"/>
              </a:ext>
            </a:extLst>
          </p:cNvPr>
          <p:cNvCxnSpPr>
            <a:cxnSpLocks/>
          </p:cNvCxnSpPr>
          <p:nvPr/>
        </p:nvCxnSpPr>
        <p:spPr>
          <a:xfrm flipV="1">
            <a:off x="1911231" y="4229681"/>
            <a:ext cx="1354223" cy="473918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CE13B03C-54CE-4256-9BC8-0B15F19003A7}"/>
              </a:ext>
            </a:extLst>
          </p:cNvPr>
          <p:cNvCxnSpPr>
            <a:cxnSpLocks/>
          </p:cNvCxnSpPr>
          <p:nvPr/>
        </p:nvCxnSpPr>
        <p:spPr>
          <a:xfrm flipV="1">
            <a:off x="1911231" y="4553526"/>
            <a:ext cx="1453480" cy="150073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16F7BD5-902A-4DF2-B4DA-FF1149B91E1A}"/>
              </a:ext>
            </a:extLst>
          </p:cNvPr>
          <p:cNvCxnSpPr>
            <a:cxnSpLocks/>
          </p:cNvCxnSpPr>
          <p:nvPr/>
        </p:nvCxnSpPr>
        <p:spPr>
          <a:xfrm>
            <a:off x="1911231" y="4703599"/>
            <a:ext cx="1500253" cy="262847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9382739-536F-47EB-8FC6-CA022A97EDAF}"/>
              </a:ext>
            </a:extLst>
          </p:cNvPr>
          <p:cNvSpPr txBox="1"/>
          <p:nvPr/>
        </p:nvSpPr>
        <p:spPr>
          <a:xfrm>
            <a:off x="3579806" y="4529776"/>
            <a:ext cx="866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LSTM</a:t>
            </a:r>
            <a:endParaRPr lang="ko-KR" altLang="en-US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EB9AA59B-7E59-4731-9979-385AA1370AC4}"/>
              </a:ext>
            </a:extLst>
          </p:cNvPr>
          <p:cNvSpPr/>
          <p:nvPr/>
        </p:nvSpPr>
        <p:spPr>
          <a:xfrm>
            <a:off x="5223229" y="4018866"/>
            <a:ext cx="252000" cy="252000"/>
          </a:xfrm>
          <a:prstGeom prst="ellipse">
            <a:avLst/>
          </a:prstGeom>
          <a:ln w="57150">
            <a:solidFill>
              <a:srgbClr val="2ED78B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F6C2C86-EC2D-4B15-A236-CB3EC36452D1}"/>
              </a:ext>
            </a:extLst>
          </p:cNvPr>
          <p:cNvSpPr/>
          <p:nvPr/>
        </p:nvSpPr>
        <p:spPr>
          <a:xfrm>
            <a:off x="5218957" y="5195076"/>
            <a:ext cx="252000" cy="252000"/>
          </a:xfrm>
          <a:prstGeom prst="ellipse">
            <a:avLst/>
          </a:prstGeom>
          <a:ln w="57150">
            <a:solidFill>
              <a:srgbClr val="2ED78B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308F2926-68D6-4E6A-AF87-4D218939CD31}"/>
              </a:ext>
            </a:extLst>
          </p:cNvPr>
          <p:cNvCxnSpPr>
            <a:cxnSpLocks/>
          </p:cNvCxnSpPr>
          <p:nvPr/>
        </p:nvCxnSpPr>
        <p:spPr>
          <a:xfrm flipV="1">
            <a:off x="4709120" y="3763448"/>
            <a:ext cx="495628" cy="413603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1F6D9426-BE0B-4CFE-8468-F54D70793C63}"/>
              </a:ext>
            </a:extLst>
          </p:cNvPr>
          <p:cNvCxnSpPr>
            <a:cxnSpLocks/>
            <a:endCxn id="15" idx="3"/>
          </p:cNvCxnSpPr>
          <p:nvPr/>
        </p:nvCxnSpPr>
        <p:spPr>
          <a:xfrm flipV="1">
            <a:off x="4741435" y="4233961"/>
            <a:ext cx="518699" cy="442236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D5035728-C03B-4AC8-9753-ACE5A4ABE61B}"/>
              </a:ext>
            </a:extLst>
          </p:cNvPr>
          <p:cNvCxnSpPr>
            <a:cxnSpLocks/>
            <a:endCxn id="16" idx="2"/>
          </p:cNvCxnSpPr>
          <p:nvPr/>
        </p:nvCxnSpPr>
        <p:spPr>
          <a:xfrm>
            <a:off x="4748493" y="5053063"/>
            <a:ext cx="470464" cy="268013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3B044B72-D487-4FC5-A3DE-2F3CB51561F0}"/>
              </a:ext>
            </a:extLst>
          </p:cNvPr>
          <p:cNvCxnSpPr>
            <a:cxnSpLocks/>
            <a:endCxn id="16" idx="2"/>
          </p:cNvCxnSpPr>
          <p:nvPr/>
        </p:nvCxnSpPr>
        <p:spPr>
          <a:xfrm>
            <a:off x="4748492" y="4880988"/>
            <a:ext cx="470465" cy="440088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01F26C5B-5064-4214-B19A-5AB7C982678F}"/>
              </a:ext>
            </a:extLst>
          </p:cNvPr>
          <p:cNvCxnSpPr>
            <a:cxnSpLocks/>
            <a:endCxn id="15" idx="3"/>
          </p:cNvCxnSpPr>
          <p:nvPr/>
        </p:nvCxnSpPr>
        <p:spPr>
          <a:xfrm flipV="1">
            <a:off x="4785671" y="4233961"/>
            <a:ext cx="474463" cy="611126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4026B42A-EA9B-407B-ACAF-1BE801C248D4}"/>
              </a:ext>
            </a:extLst>
          </p:cNvPr>
          <p:cNvCxnSpPr>
            <a:cxnSpLocks/>
            <a:endCxn id="139" idx="2"/>
          </p:cNvCxnSpPr>
          <p:nvPr/>
        </p:nvCxnSpPr>
        <p:spPr>
          <a:xfrm flipV="1">
            <a:off x="4721634" y="3739819"/>
            <a:ext cx="508226" cy="156140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E69B7281-D6E9-4081-BF95-C1C0DBF7C79D}"/>
              </a:ext>
            </a:extLst>
          </p:cNvPr>
          <p:cNvSpPr txBox="1"/>
          <p:nvPr/>
        </p:nvSpPr>
        <p:spPr>
          <a:xfrm>
            <a:off x="551797" y="6434351"/>
            <a:ext cx="1798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시계열 데이터</a:t>
            </a: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80FA181B-ABE8-4B6A-A6F0-BA578514A758}"/>
              </a:ext>
            </a:extLst>
          </p:cNvPr>
          <p:cNvSpPr/>
          <p:nvPr/>
        </p:nvSpPr>
        <p:spPr>
          <a:xfrm>
            <a:off x="1095965" y="1420923"/>
            <a:ext cx="709954" cy="648000"/>
          </a:xfrm>
          <a:prstGeom prst="ellipse">
            <a:avLst/>
          </a:prstGeom>
          <a:ln w="57150">
            <a:solidFill>
              <a:srgbClr val="2ED78B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공휴일 </a:t>
            </a:r>
            <a:endParaRPr lang="en-US" altLang="ko-KR" sz="11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pPr algn="ctr"/>
            <a:r>
              <a:rPr lang="ko-KR" altLang="en-US" sz="11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여부</a:t>
            </a:r>
            <a:endParaRPr lang="ko-KR" altLang="en-US" sz="12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A09DE943-13F5-49A5-9B73-A3810EB48453}"/>
              </a:ext>
            </a:extLst>
          </p:cNvPr>
          <p:cNvCxnSpPr>
            <a:cxnSpLocks/>
            <a:stCxn id="27" idx="6"/>
          </p:cNvCxnSpPr>
          <p:nvPr/>
        </p:nvCxnSpPr>
        <p:spPr>
          <a:xfrm flipV="1">
            <a:off x="1805919" y="1545539"/>
            <a:ext cx="1506331" cy="199384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6498264A-3549-4925-A83C-2E114EDB1285}"/>
              </a:ext>
            </a:extLst>
          </p:cNvPr>
          <p:cNvCxnSpPr>
            <a:cxnSpLocks/>
            <a:stCxn id="27" idx="6"/>
          </p:cNvCxnSpPr>
          <p:nvPr/>
        </p:nvCxnSpPr>
        <p:spPr>
          <a:xfrm>
            <a:off x="1805919" y="1744923"/>
            <a:ext cx="1435855" cy="282191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3282EE39-9D92-426B-99F3-BFB0D19A9446}"/>
              </a:ext>
            </a:extLst>
          </p:cNvPr>
          <p:cNvCxnSpPr>
            <a:cxnSpLocks/>
            <a:stCxn id="27" idx="6"/>
          </p:cNvCxnSpPr>
          <p:nvPr/>
        </p:nvCxnSpPr>
        <p:spPr>
          <a:xfrm>
            <a:off x="1805919" y="1744923"/>
            <a:ext cx="1401087" cy="899486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D5FE8730-D822-4FCE-AF45-B79C6EDA1504}"/>
              </a:ext>
            </a:extLst>
          </p:cNvPr>
          <p:cNvSpPr txBox="1"/>
          <p:nvPr/>
        </p:nvSpPr>
        <p:spPr>
          <a:xfrm>
            <a:off x="3713725" y="2122650"/>
            <a:ext cx="1026309" cy="2963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DNN </a:t>
            </a: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8DFCC961-620B-49D0-A253-8ACB26CAD1C1}"/>
              </a:ext>
            </a:extLst>
          </p:cNvPr>
          <p:cNvSpPr/>
          <p:nvPr/>
        </p:nvSpPr>
        <p:spPr>
          <a:xfrm>
            <a:off x="5210214" y="977118"/>
            <a:ext cx="252000" cy="252000"/>
          </a:xfrm>
          <a:prstGeom prst="ellipse">
            <a:avLst/>
          </a:prstGeom>
          <a:ln w="57150">
            <a:solidFill>
              <a:srgbClr val="2ED78B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87A4CF82-782D-4984-946A-081E8A57894A}"/>
              </a:ext>
            </a:extLst>
          </p:cNvPr>
          <p:cNvSpPr/>
          <p:nvPr/>
        </p:nvSpPr>
        <p:spPr>
          <a:xfrm>
            <a:off x="5192955" y="1370885"/>
            <a:ext cx="252000" cy="252000"/>
          </a:xfrm>
          <a:prstGeom prst="ellipse">
            <a:avLst/>
          </a:prstGeom>
          <a:ln w="57150">
            <a:solidFill>
              <a:srgbClr val="2ED78B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BA5BC6DC-3AA7-4CA2-B3F6-CC371309BF02}"/>
              </a:ext>
            </a:extLst>
          </p:cNvPr>
          <p:cNvCxnSpPr>
            <a:cxnSpLocks/>
          </p:cNvCxnSpPr>
          <p:nvPr/>
        </p:nvCxnSpPr>
        <p:spPr>
          <a:xfrm flipV="1">
            <a:off x="4680933" y="1142976"/>
            <a:ext cx="495628" cy="413603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94FD7697-F0B2-41DE-9D93-A438E21947E0}"/>
              </a:ext>
            </a:extLst>
          </p:cNvPr>
          <p:cNvCxnSpPr>
            <a:cxnSpLocks/>
            <a:endCxn id="33" idx="3"/>
          </p:cNvCxnSpPr>
          <p:nvPr/>
        </p:nvCxnSpPr>
        <p:spPr>
          <a:xfrm flipV="1">
            <a:off x="4711161" y="1585980"/>
            <a:ext cx="518699" cy="442236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C6B69E3D-A8CD-4E59-A2F2-6FACA03E35A5}"/>
              </a:ext>
            </a:extLst>
          </p:cNvPr>
          <p:cNvCxnSpPr>
            <a:cxnSpLocks/>
            <a:endCxn id="137" idx="2"/>
          </p:cNvCxnSpPr>
          <p:nvPr/>
        </p:nvCxnSpPr>
        <p:spPr>
          <a:xfrm>
            <a:off x="4692424" y="2420128"/>
            <a:ext cx="496571" cy="75382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69C5FFBA-4499-4734-8D25-D682A9CDD3CA}"/>
              </a:ext>
            </a:extLst>
          </p:cNvPr>
          <p:cNvCxnSpPr>
            <a:cxnSpLocks/>
            <a:endCxn id="138" idx="2"/>
          </p:cNvCxnSpPr>
          <p:nvPr/>
        </p:nvCxnSpPr>
        <p:spPr>
          <a:xfrm>
            <a:off x="4680933" y="2761893"/>
            <a:ext cx="493788" cy="167712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057DF3DB-C259-45D9-A950-3A8C79593AA7}"/>
              </a:ext>
            </a:extLst>
          </p:cNvPr>
          <p:cNvCxnSpPr>
            <a:cxnSpLocks/>
            <a:endCxn id="138" idx="2"/>
          </p:cNvCxnSpPr>
          <p:nvPr/>
        </p:nvCxnSpPr>
        <p:spPr>
          <a:xfrm flipV="1">
            <a:off x="4680933" y="2929605"/>
            <a:ext cx="493788" cy="13706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5ECC0E84-67FB-4ADA-A361-74CF65752E64}"/>
              </a:ext>
            </a:extLst>
          </p:cNvPr>
          <p:cNvCxnSpPr>
            <a:cxnSpLocks/>
            <a:endCxn id="137" idx="2"/>
          </p:cNvCxnSpPr>
          <p:nvPr/>
        </p:nvCxnSpPr>
        <p:spPr>
          <a:xfrm>
            <a:off x="4692423" y="2248052"/>
            <a:ext cx="496572" cy="247458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D97F58DE-60D2-49FA-9727-9AAF45F8082B}"/>
              </a:ext>
            </a:extLst>
          </p:cNvPr>
          <p:cNvCxnSpPr>
            <a:cxnSpLocks/>
            <a:endCxn id="33" idx="3"/>
          </p:cNvCxnSpPr>
          <p:nvPr/>
        </p:nvCxnSpPr>
        <p:spPr>
          <a:xfrm flipV="1">
            <a:off x="4755397" y="1585980"/>
            <a:ext cx="474463" cy="611126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4DB66AD3-301E-496D-80E9-183155129B04}"/>
              </a:ext>
            </a:extLst>
          </p:cNvPr>
          <p:cNvCxnSpPr>
            <a:cxnSpLocks/>
            <a:endCxn id="32" idx="2"/>
          </p:cNvCxnSpPr>
          <p:nvPr/>
        </p:nvCxnSpPr>
        <p:spPr>
          <a:xfrm flipV="1">
            <a:off x="4756639" y="1103118"/>
            <a:ext cx="453575" cy="217240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3A26DA33-C422-48D0-BA05-A237039A8A9A}"/>
              </a:ext>
            </a:extLst>
          </p:cNvPr>
          <p:cNvSpPr txBox="1"/>
          <p:nvPr/>
        </p:nvSpPr>
        <p:spPr>
          <a:xfrm>
            <a:off x="60140" y="3328352"/>
            <a:ext cx="29438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연속 데이터 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+</a:t>
            </a:r>
          </a:p>
          <a:p>
            <a:pPr algn="ctr"/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One-Hot-encoding 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데이터</a:t>
            </a: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3D4BB79A-FE16-4225-99E8-F6CA19DECAC6}"/>
              </a:ext>
            </a:extLst>
          </p:cNvPr>
          <p:cNvSpPr/>
          <p:nvPr/>
        </p:nvSpPr>
        <p:spPr>
          <a:xfrm>
            <a:off x="1086295" y="839226"/>
            <a:ext cx="709955" cy="648000"/>
          </a:xfrm>
          <a:prstGeom prst="ellipse">
            <a:avLst/>
          </a:prstGeom>
          <a:ln w="57150">
            <a:solidFill>
              <a:srgbClr val="2ED78B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날씨</a:t>
            </a: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F68A9568-8843-48F5-88FD-79D7E7B1D87D}"/>
              </a:ext>
            </a:extLst>
          </p:cNvPr>
          <p:cNvSpPr/>
          <p:nvPr/>
        </p:nvSpPr>
        <p:spPr>
          <a:xfrm>
            <a:off x="1059548" y="2039086"/>
            <a:ext cx="766575" cy="648000"/>
          </a:xfrm>
          <a:prstGeom prst="ellipse">
            <a:avLst/>
          </a:prstGeom>
          <a:ln w="57150">
            <a:solidFill>
              <a:srgbClr val="2ED78B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체험학습</a:t>
            </a:r>
            <a:endParaRPr lang="ko-KR" altLang="en-US" sz="12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0E115846-4984-4924-B797-E8EA04669A11}"/>
              </a:ext>
            </a:extLst>
          </p:cNvPr>
          <p:cNvCxnSpPr>
            <a:cxnSpLocks/>
            <a:stCxn id="45" idx="6"/>
          </p:cNvCxnSpPr>
          <p:nvPr/>
        </p:nvCxnSpPr>
        <p:spPr>
          <a:xfrm>
            <a:off x="1796250" y="1163226"/>
            <a:ext cx="1546607" cy="406367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5B0487BB-167A-4558-9C60-28042942FF0B}"/>
              </a:ext>
            </a:extLst>
          </p:cNvPr>
          <p:cNvCxnSpPr>
            <a:cxnSpLocks/>
            <a:stCxn id="45" idx="6"/>
          </p:cNvCxnSpPr>
          <p:nvPr/>
        </p:nvCxnSpPr>
        <p:spPr>
          <a:xfrm>
            <a:off x="1796250" y="1163226"/>
            <a:ext cx="1476131" cy="887944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5B64385B-CA7D-4E1B-848F-7B18A10D1252}"/>
              </a:ext>
            </a:extLst>
          </p:cNvPr>
          <p:cNvCxnSpPr>
            <a:cxnSpLocks/>
            <a:stCxn id="45" idx="6"/>
          </p:cNvCxnSpPr>
          <p:nvPr/>
        </p:nvCxnSpPr>
        <p:spPr>
          <a:xfrm>
            <a:off x="1796250" y="1163226"/>
            <a:ext cx="1441363" cy="1505238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5B69EDB9-55DB-474A-821F-B5240978BC6A}"/>
              </a:ext>
            </a:extLst>
          </p:cNvPr>
          <p:cNvCxnSpPr>
            <a:cxnSpLocks/>
            <a:stCxn id="46" idx="6"/>
          </p:cNvCxnSpPr>
          <p:nvPr/>
        </p:nvCxnSpPr>
        <p:spPr>
          <a:xfrm flipV="1">
            <a:off x="1826123" y="1637878"/>
            <a:ext cx="1497639" cy="725208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5985E472-426E-41E6-9AB1-8BFF40CC5F8C}"/>
              </a:ext>
            </a:extLst>
          </p:cNvPr>
          <p:cNvCxnSpPr>
            <a:cxnSpLocks/>
            <a:stCxn id="46" idx="6"/>
          </p:cNvCxnSpPr>
          <p:nvPr/>
        </p:nvCxnSpPr>
        <p:spPr>
          <a:xfrm flipV="1">
            <a:off x="1826123" y="2119454"/>
            <a:ext cx="1427163" cy="243632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2DA68D81-A405-4638-9B98-491E8C4833DB}"/>
              </a:ext>
            </a:extLst>
          </p:cNvPr>
          <p:cNvCxnSpPr>
            <a:cxnSpLocks/>
            <a:stCxn id="46" idx="6"/>
          </p:cNvCxnSpPr>
          <p:nvPr/>
        </p:nvCxnSpPr>
        <p:spPr>
          <a:xfrm>
            <a:off x="1826123" y="2363086"/>
            <a:ext cx="1392395" cy="373661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3B295922-DDA4-4CED-BD45-B39E1B7BD06E}"/>
              </a:ext>
            </a:extLst>
          </p:cNvPr>
          <p:cNvCxnSpPr>
            <a:cxnSpLocks/>
          </p:cNvCxnSpPr>
          <p:nvPr/>
        </p:nvCxnSpPr>
        <p:spPr>
          <a:xfrm>
            <a:off x="5476898" y="1023262"/>
            <a:ext cx="1399343" cy="393663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6CE2CAFE-A647-460E-8CEA-213FAA6D181F}"/>
              </a:ext>
            </a:extLst>
          </p:cNvPr>
          <p:cNvCxnSpPr>
            <a:cxnSpLocks/>
          </p:cNvCxnSpPr>
          <p:nvPr/>
        </p:nvCxnSpPr>
        <p:spPr>
          <a:xfrm>
            <a:off x="5476898" y="1023262"/>
            <a:ext cx="1328867" cy="875240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68EA57FC-0B6F-4171-A84C-05F1A8C641A0}"/>
              </a:ext>
            </a:extLst>
          </p:cNvPr>
          <p:cNvCxnSpPr>
            <a:cxnSpLocks/>
          </p:cNvCxnSpPr>
          <p:nvPr/>
        </p:nvCxnSpPr>
        <p:spPr>
          <a:xfrm>
            <a:off x="5476898" y="1023262"/>
            <a:ext cx="1294099" cy="1492534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5869B6C7-5FE4-41CC-82E8-7ABB6804DABE}"/>
              </a:ext>
            </a:extLst>
          </p:cNvPr>
          <p:cNvCxnSpPr>
            <a:cxnSpLocks/>
          </p:cNvCxnSpPr>
          <p:nvPr/>
        </p:nvCxnSpPr>
        <p:spPr>
          <a:xfrm flipV="1">
            <a:off x="5409592" y="2339275"/>
            <a:ext cx="1656191" cy="196587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57CFD170-A09D-4868-BCF4-10984285563E}"/>
              </a:ext>
            </a:extLst>
          </p:cNvPr>
          <p:cNvCxnSpPr>
            <a:cxnSpLocks/>
          </p:cNvCxnSpPr>
          <p:nvPr/>
        </p:nvCxnSpPr>
        <p:spPr>
          <a:xfrm>
            <a:off x="5444829" y="2535691"/>
            <a:ext cx="1585715" cy="284989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F3DCDABB-C2B9-49C8-9482-A6F433F6F150}"/>
              </a:ext>
            </a:extLst>
          </p:cNvPr>
          <p:cNvCxnSpPr>
            <a:cxnSpLocks/>
          </p:cNvCxnSpPr>
          <p:nvPr/>
        </p:nvCxnSpPr>
        <p:spPr>
          <a:xfrm>
            <a:off x="5433709" y="2535691"/>
            <a:ext cx="1550947" cy="902284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25D85C9D-4823-4D97-9BB6-4D76D18FF0B2}"/>
              </a:ext>
            </a:extLst>
          </p:cNvPr>
          <p:cNvCxnSpPr>
            <a:cxnSpLocks/>
          </p:cNvCxnSpPr>
          <p:nvPr/>
        </p:nvCxnSpPr>
        <p:spPr>
          <a:xfrm>
            <a:off x="5482893" y="1511923"/>
            <a:ext cx="1399343" cy="393663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039C112E-D150-4CA3-A367-723FFAC12FF5}"/>
              </a:ext>
            </a:extLst>
          </p:cNvPr>
          <p:cNvCxnSpPr>
            <a:cxnSpLocks/>
          </p:cNvCxnSpPr>
          <p:nvPr/>
        </p:nvCxnSpPr>
        <p:spPr>
          <a:xfrm>
            <a:off x="5482531" y="1491932"/>
            <a:ext cx="1328867" cy="875240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5CD5434B-A75C-4EBE-B8A0-F3123F674137}"/>
              </a:ext>
            </a:extLst>
          </p:cNvPr>
          <p:cNvCxnSpPr>
            <a:cxnSpLocks/>
          </p:cNvCxnSpPr>
          <p:nvPr/>
        </p:nvCxnSpPr>
        <p:spPr>
          <a:xfrm>
            <a:off x="5511777" y="1522098"/>
            <a:ext cx="1294099" cy="1492534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A064803D-BDAC-46B6-823E-D6492B9E43B4}"/>
              </a:ext>
            </a:extLst>
          </p:cNvPr>
          <p:cNvCxnSpPr>
            <a:cxnSpLocks/>
            <a:stCxn id="15" idx="6"/>
          </p:cNvCxnSpPr>
          <p:nvPr/>
        </p:nvCxnSpPr>
        <p:spPr>
          <a:xfrm>
            <a:off x="5475229" y="4144866"/>
            <a:ext cx="1444045" cy="191257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F52C4BA2-58FF-457C-B493-93FFCCC43200}"/>
              </a:ext>
            </a:extLst>
          </p:cNvPr>
          <p:cNvCxnSpPr>
            <a:cxnSpLocks/>
            <a:stCxn id="15" idx="6"/>
          </p:cNvCxnSpPr>
          <p:nvPr/>
        </p:nvCxnSpPr>
        <p:spPr>
          <a:xfrm>
            <a:off x="5475229" y="4144866"/>
            <a:ext cx="1373569" cy="702597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2A5DC3F7-ED2B-4EB1-AD40-39A6C7E3CDEA}"/>
              </a:ext>
            </a:extLst>
          </p:cNvPr>
          <p:cNvCxnSpPr>
            <a:cxnSpLocks/>
            <a:stCxn id="15" idx="6"/>
          </p:cNvCxnSpPr>
          <p:nvPr/>
        </p:nvCxnSpPr>
        <p:spPr>
          <a:xfrm>
            <a:off x="5475229" y="4144866"/>
            <a:ext cx="1338801" cy="1319891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13E4D4F8-43E3-4E91-B5A9-34E6E21ACF69}"/>
              </a:ext>
            </a:extLst>
          </p:cNvPr>
          <p:cNvCxnSpPr>
            <a:cxnSpLocks/>
            <a:stCxn id="16" idx="6"/>
          </p:cNvCxnSpPr>
          <p:nvPr/>
        </p:nvCxnSpPr>
        <p:spPr>
          <a:xfrm flipV="1">
            <a:off x="5470957" y="4580912"/>
            <a:ext cx="1572387" cy="740164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F0F0BBCB-664D-4CE0-BBC8-FCC169DEAF7F}"/>
              </a:ext>
            </a:extLst>
          </p:cNvPr>
          <p:cNvCxnSpPr>
            <a:cxnSpLocks/>
            <a:stCxn id="16" idx="6"/>
          </p:cNvCxnSpPr>
          <p:nvPr/>
        </p:nvCxnSpPr>
        <p:spPr>
          <a:xfrm flipV="1">
            <a:off x="5470957" y="5062490"/>
            <a:ext cx="1501911" cy="258586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BB2953E2-8C15-48FF-B1EF-F1C05B338894}"/>
              </a:ext>
            </a:extLst>
          </p:cNvPr>
          <p:cNvCxnSpPr>
            <a:cxnSpLocks/>
          </p:cNvCxnSpPr>
          <p:nvPr/>
        </p:nvCxnSpPr>
        <p:spPr>
          <a:xfrm>
            <a:off x="5444113" y="2860290"/>
            <a:ext cx="1524238" cy="203519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37C6E98E-5020-4654-B002-C9FF2CE6471D}"/>
              </a:ext>
            </a:extLst>
          </p:cNvPr>
          <p:cNvCxnSpPr>
            <a:cxnSpLocks/>
          </p:cNvCxnSpPr>
          <p:nvPr/>
        </p:nvCxnSpPr>
        <p:spPr>
          <a:xfrm>
            <a:off x="5444830" y="2877219"/>
            <a:ext cx="1453762" cy="685096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99D55557-EEB5-4763-B3C4-3839AC09BAE8}"/>
              </a:ext>
            </a:extLst>
          </p:cNvPr>
          <p:cNvCxnSpPr>
            <a:cxnSpLocks/>
          </p:cNvCxnSpPr>
          <p:nvPr/>
        </p:nvCxnSpPr>
        <p:spPr>
          <a:xfrm>
            <a:off x="5470957" y="2915954"/>
            <a:ext cx="1418994" cy="1302391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9D5A8C28-39C5-4F82-B341-DCDAC10D2CA5}"/>
              </a:ext>
            </a:extLst>
          </p:cNvPr>
          <p:cNvCxnSpPr>
            <a:cxnSpLocks/>
            <a:stCxn id="139" idx="6"/>
          </p:cNvCxnSpPr>
          <p:nvPr/>
        </p:nvCxnSpPr>
        <p:spPr>
          <a:xfrm>
            <a:off x="5481860" y="3739819"/>
            <a:ext cx="1418555" cy="299508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9BD883B2-E0EA-4AE1-9576-87E5889901E1}"/>
              </a:ext>
            </a:extLst>
          </p:cNvPr>
          <p:cNvCxnSpPr>
            <a:cxnSpLocks/>
          </p:cNvCxnSpPr>
          <p:nvPr/>
        </p:nvCxnSpPr>
        <p:spPr>
          <a:xfrm>
            <a:off x="5555364" y="3769716"/>
            <a:ext cx="1328867" cy="875240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56BF3A9F-6E91-4A42-8DC2-3274C7E9BA12}"/>
              </a:ext>
            </a:extLst>
          </p:cNvPr>
          <p:cNvCxnSpPr>
            <a:cxnSpLocks/>
          </p:cNvCxnSpPr>
          <p:nvPr/>
        </p:nvCxnSpPr>
        <p:spPr>
          <a:xfrm>
            <a:off x="5528633" y="3729171"/>
            <a:ext cx="1294099" cy="1492534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143171EB-B1BC-432D-A07B-59CBC4575D1F}"/>
              </a:ext>
            </a:extLst>
          </p:cNvPr>
          <p:cNvSpPr txBox="1"/>
          <p:nvPr/>
        </p:nvSpPr>
        <p:spPr>
          <a:xfrm>
            <a:off x="7015284" y="2737996"/>
            <a:ext cx="7817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+</a:t>
            </a: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DA5C91E8-8570-4C35-BC7E-29D58D8D4635}"/>
              </a:ext>
            </a:extLst>
          </p:cNvPr>
          <p:cNvSpPr/>
          <p:nvPr/>
        </p:nvSpPr>
        <p:spPr>
          <a:xfrm>
            <a:off x="8597823" y="2385210"/>
            <a:ext cx="252000" cy="252000"/>
          </a:xfrm>
          <a:prstGeom prst="ellipse">
            <a:avLst/>
          </a:prstGeom>
          <a:ln w="57150">
            <a:solidFill>
              <a:srgbClr val="2ED78B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id="{180F903F-439A-47EC-8464-4D9FE2B3C9E6}"/>
              </a:ext>
            </a:extLst>
          </p:cNvPr>
          <p:cNvSpPr/>
          <p:nvPr/>
        </p:nvSpPr>
        <p:spPr>
          <a:xfrm>
            <a:off x="8597823" y="2862650"/>
            <a:ext cx="252000" cy="252000"/>
          </a:xfrm>
          <a:prstGeom prst="ellipse">
            <a:avLst/>
          </a:prstGeom>
          <a:ln w="57150">
            <a:solidFill>
              <a:srgbClr val="2ED78B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8720FF11-A57E-4722-9DE7-A8278E803E0E}"/>
              </a:ext>
            </a:extLst>
          </p:cNvPr>
          <p:cNvSpPr/>
          <p:nvPr/>
        </p:nvSpPr>
        <p:spPr>
          <a:xfrm>
            <a:off x="8592181" y="4095748"/>
            <a:ext cx="252000" cy="252000"/>
          </a:xfrm>
          <a:prstGeom prst="ellipse">
            <a:avLst/>
          </a:prstGeom>
          <a:ln w="57150">
            <a:solidFill>
              <a:srgbClr val="2ED78B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ED737769-28BB-4588-992B-6B6C58E139D0}"/>
              </a:ext>
            </a:extLst>
          </p:cNvPr>
          <p:cNvSpPr/>
          <p:nvPr/>
        </p:nvSpPr>
        <p:spPr>
          <a:xfrm>
            <a:off x="8588745" y="4571677"/>
            <a:ext cx="252000" cy="252000"/>
          </a:xfrm>
          <a:prstGeom prst="ellipse">
            <a:avLst/>
          </a:prstGeom>
          <a:ln w="57150">
            <a:solidFill>
              <a:srgbClr val="2ED78B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cxnSp>
        <p:nvCxnSpPr>
          <p:cNvPr id="82" name="직선 연결선 81">
            <a:extLst>
              <a:ext uri="{FF2B5EF4-FFF2-40B4-BE49-F238E27FC236}">
                <a16:creationId xmlns:a16="http://schemas.microsoft.com/office/drawing/2014/main" id="{653849F9-0DB8-4603-9821-BC11D69A15CA}"/>
              </a:ext>
            </a:extLst>
          </p:cNvPr>
          <p:cNvCxnSpPr>
            <a:cxnSpLocks/>
          </p:cNvCxnSpPr>
          <p:nvPr/>
        </p:nvCxnSpPr>
        <p:spPr>
          <a:xfrm flipV="1">
            <a:off x="8102195" y="2587676"/>
            <a:ext cx="495628" cy="413603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3" name="직선 연결선 82">
            <a:extLst>
              <a:ext uri="{FF2B5EF4-FFF2-40B4-BE49-F238E27FC236}">
                <a16:creationId xmlns:a16="http://schemas.microsoft.com/office/drawing/2014/main" id="{6DAA0251-762D-471C-8B43-6B820D207572}"/>
              </a:ext>
            </a:extLst>
          </p:cNvPr>
          <p:cNvCxnSpPr>
            <a:cxnSpLocks/>
            <a:endCxn id="79" idx="3"/>
          </p:cNvCxnSpPr>
          <p:nvPr/>
        </p:nvCxnSpPr>
        <p:spPr>
          <a:xfrm flipV="1">
            <a:off x="8116029" y="3077745"/>
            <a:ext cx="518699" cy="442236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4" name="직선 연결선 83">
            <a:extLst>
              <a:ext uri="{FF2B5EF4-FFF2-40B4-BE49-F238E27FC236}">
                <a16:creationId xmlns:a16="http://schemas.microsoft.com/office/drawing/2014/main" id="{E392ED9C-A168-40C9-99FE-AADEB23588C7}"/>
              </a:ext>
            </a:extLst>
          </p:cNvPr>
          <p:cNvCxnSpPr>
            <a:cxnSpLocks/>
            <a:endCxn id="80" idx="2"/>
          </p:cNvCxnSpPr>
          <p:nvPr/>
        </p:nvCxnSpPr>
        <p:spPr>
          <a:xfrm>
            <a:off x="8121717" y="3953735"/>
            <a:ext cx="470464" cy="268013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5" name="직선 연결선 84">
            <a:extLst>
              <a:ext uri="{FF2B5EF4-FFF2-40B4-BE49-F238E27FC236}">
                <a16:creationId xmlns:a16="http://schemas.microsoft.com/office/drawing/2014/main" id="{9BECD44D-8981-44B2-99FE-03DBE74C9FE2}"/>
              </a:ext>
            </a:extLst>
          </p:cNvPr>
          <p:cNvCxnSpPr>
            <a:cxnSpLocks/>
            <a:endCxn id="81" idx="2"/>
          </p:cNvCxnSpPr>
          <p:nvPr/>
        </p:nvCxnSpPr>
        <p:spPr>
          <a:xfrm>
            <a:off x="8118282" y="4400187"/>
            <a:ext cx="470463" cy="297490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6" name="직선 연결선 85">
            <a:extLst>
              <a:ext uri="{FF2B5EF4-FFF2-40B4-BE49-F238E27FC236}">
                <a16:creationId xmlns:a16="http://schemas.microsoft.com/office/drawing/2014/main" id="{D0C5667B-FD60-4670-BA19-5DBA3B7765F0}"/>
              </a:ext>
            </a:extLst>
          </p:cNvPr>
          <p:cNvCxnSpPr>
            <a:cxnSpLocks/>
            <a:endCxn id="81" idx="2"/>
          </p:cNvCxnSpPr>
          <p:nvPr/>
        </p:nvCxnSpPr>
        <p:spPr>
          <a:xfrm>
            <a:off x="8118282" y="4581604"/>
            <a:ext cx="470463" cy="116073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7" name="직선 연결선 86">
            <a:extLst>
              <a:ext uri="{FF2B5EF4-FFF2-40B4-BE49-F238E27FC236}">
                <a16:creationId xmlns:a16="http://schemas.microsoft.com/office/drawing/2014/main" id="{A804165D-9B66-4951-8D1A-2C8D52925DF7}"/>
              </a:ext>
            </a:extLst>
          </p:cNvPr>
          <p:cNvCxnSpPr>
            <a:cxnSpLocks/>
            <a:endCxn id="80" idx="2"/>
          </p:cNvCxnSpPr>
          <p:nvPr/>
        </p:nvCxnSpPr>
        <p:spPr>
          <a:xfrm>
            <a:off x="8121716" y="3781660"/>
            <a:ext cx="470465" cy="440088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8" name="직선 연결선 87">
            <a:extLst>
              <a:ext uri="{FF2B5EF4-FFF2-40B4-BE49-F238E27FC236}">
                <a16:creationId xmlns:a16="http://schemas.microsoft.com/office/drawing/2014/main" id="{ACF19719-6A80-465C-A7EB-0C4FE3FF50D8}"/>
              </a:ext>
            </a:extLst>
          </p:cNvPr>
          <p:cNvCxnSpPr>
            <a:cxnSpLocks/>
            <a:endCxn id="79" idx="3"/>
          </p:cNvCxnSpPr>
          <p:nvPr/>
        </p:nvCxnSpPr>
        <p:spPr>
          <a:xfrm flipV="1">
            <a:off x="8160265" y="3077745"/>
            <a:ext cx="474463" cy="611126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" name="직선 연결선 88">
            <a:extLst>
              <a:ext uri="{FF2B5EF4-FFF2-40B4-BE49-F238E27FC236}">
                <a16:creationId xmlns:a16="http://schemas.microsoft.com/office/drawing/2014/main" id="{BAA7AFC6-A771-4E34-8056-6819A5FB03F5}"/>
              </a:ext>
            </a:extLst>
          </p:cNvPr>
          <p:cNvCxnSpPr>
            <a:cxnSpLocks/>
            <a:endCxn id="78" idx="2"/>
          </p:cNvCxnSpPr>
          <p:nvPr/>
        </p:nvCxnSpPr>
        <p:spPr>
          <a:xfrm flipV="1">
            <a:off x="8144248" y="2511210"/>
            <a:ext cx="453575" cy="217242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81E09FBB-2555-41D4-A4C3-EFDC3A133C14}"/>
              </a:ext>
            </a:extLst>
          </p:cNvPr>
          <p:cNvSpPr txBox="1"/>
          <p:nvPr/>
        </p:nvSpPr>
        <p:spPr>
          <a:xfrm>
            <a:off x="6621133" y="3580217"/>
            <a:ext cx="16271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Model</a:t>
            </a:r>
          </a:p>
          <a:p>
            <a:pPr algn="ctr"/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Concatenate</a:t>
            </a:r>
          </a:p>
        </p:txBody>
      </p: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29262D92-0485-4617-9F48-78921BAE4DF3}"/>
              </a:ext>
            </a:extLst>
          </p:cNvPr>
          <p:cNvGrpSpPr/>
          <p:nvPr/>
        </p:nvGrpSpPr>
        <p:grpSpPr>
          <a:xfrm rot="5400000" flipV="1">
            <a:off x="5091968" y="2012879"/>
            <a:ext cx="392292" cy="45719"/>
            <a:chOff x="4123139" y="985812"/>
            <a:chExt cx="418867" cy="36000"/>
          </a:xfrm>
        </p:grpSpPr>
        <p:sp>
          <p:nvSpPr>
            <p:cNvPr id="128" name="타원 127">
              <a:extLst>
                <a:ext uri="{FF2B5EF4-FFF2-40B4-BE49-F238E27FC236}">
                  <a16:creationId xmlns:a16="http://schemas.microsoft.com/office/drawing/2014/main" id="{969BA5BD-AD4F-4F6D-B420-F5BB4B43A703}"/>
                </a:ext>
              </a:extLst>
            </p:cNvPr>
            <p:cNvSpPr/>
            <p:nvPr/>
          </p:nvSpPr>
          <p:spPr>
            <a:xfrm flipV="1">
              <a:off x="4123139" y="985812"/>
              <a:ext cx="36000" cy="36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129" name="타원 128">
              <a:extLst>
                <a:ext uri="{FF2B5EF4-FFF2-40B4-BE49-F238E27FC236}">
                  <a16:creationId xmlns:a16="http://schemas.microsoft.com/office/drawing/2014/main" id="{20CD969E-37C7-410F-AAEA-6565011F6A13}"/>
                </a:ext>
              </a:extLst>
            </p:cNvPr>
            <p:cNvSpPr/>
            <p:nvPr/>
          </p:nvSpPr>
          <p:spPr>
            <a:xfrm flipV="1">
              <a:off x="4312027" y="985812"/>
              <a:ext cx="36000" cy="36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130" name="타원 129">
              <a:extLst>
                <a:ext uri="{FF2B5EF4-FFF2-40B4-BE49-F238E27FC236}">
                  <a16:creationId xmlns:a16="http://schemas.microsoft.com/office/drawing/2014/main" id="{72EC1635-3CE8-445A-BDD7-A7CEB345AE99}"/>
                </a:ext>
              </a:extLst>
            </p:cNvPr>
            <p:cNvSpPr/>
            <p:nvPr/>
          </p:nvSpPr>
          <p:spPr>
            <a:xfrm flipV="1">
              <a:off x="4506006" y="985812"/>
              <a:ext cx="36000" cy="36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</p:grp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80023434-3565-48CD-9D93-EE38779FBFCD}"/>
              </a:ext>
            </a:extLst>
          </p:cNvPr>
          <p:cNvGrpSpPr/>
          <p:nvPr/>
        </p:nvGrpSpPr>
        <p:grpSpPr>
          <a:xfrm rot="5400000">
            <a:off x="5134911" y="4611009"/>
            <a:ext cx="392292" cy="45719"/>
            <a:chOff x="4123139" y="985812"/>
            <a:chExt cx="418867" cy="36000"/>
          </a:xfrm>
        </p:grpSpPr>
        <p:sp>
          <p:nvSpPr>
            <p:cNvPr id="125" name="타원 124">
              <a:extLst>
                <a:ext uri="{FF2B5EF4-FFF2-40B4-BE49-F238E27FC236}">
                  <a16:creationId xmlns:a16="http://schemas.microsoft.com/office/drawing/2014/main" id="{389CE49D-4E51-425F-8AA5-70CDFAE86827}"/>
                </a:ext>
              </a:extLst>
            </p:cNvPr>
            <p:cNvSpPr/>
            <p:nvPr/>
          </p:nvSpPr>
          <p:spPr>
            <a:xfrm flipV="1">
              <a:off x="4123139" y="985812"/>
              <a:ext cx="36000" cy="36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126" name="타원 125">
              <a:extLst>
                <a:ext uri="{FF2B5EF4-FFF2-40B4-BE49-F238E27FC236}">
                  <a16:creationId xmlns:a16="http://schemas.microsoft.com/office/drawing/2014/main" id="{BC733FA7-29F6-4876-91AB-9EE703A7FD2C}"/>
                </a:ext>
              </a:extLst>
            </p:cNvPr>
            <p:cNvSpPr/>
            <p:nvPr/>
          </p:nvSpPr>
          <p:spPr>
            <a:xfrm flipV="1">
              <a:off x="4312027" y="985812"/>
              <a:ext cx="36000" cy="36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127" name="타원 126">
              <a:extLst>
                <a:ext uri="{FF2B5EF4-FFF2-40B4-BE49-F238E27FC236}">
                  <a16:creationId xmlns:a16="http://schemas.microsoft.com/office/drawing/2014/main" id="{EFB6C75A-6ADB-423D-882A-30B5C6790A33}"/>
                </a:ext>
              </a:extLst>
            </p:cNvPr>
            <p:cNvSpPr/>
            <p:nvPr/>
          </p:nvSpPr>
          <p:spPr>
            <a:xfrm flipV="1">
              <a:off x="4506006" y="985812"/>
              <a:ext cx="36000" cy="36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</p:grp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3D483769-D615-40A2-B434-0564D6CDF8DC}"/>
              </a:ext>
            </a:extLst>
          </p:cNvPr>
          <p:cNvGrpSpPr/>
          <p:nvPr/>
        </p:nvGrpSpPr>
        <p:grpSpPr>
          <a:xfrm rot="1013017">
            <a:off x="3704240" y="1011441"/>
            <a:ext cx="429836" cy="45522"/>
            <a:chOff x="4123139" y="985812"/>
            <a:chExt cx="418867" cy="36000"/>
          </a:xfrm>
        </p:grpSpPr>
        <p:sp>
          <p:nvSpPr>
            <p:cNvPr id="122" name="타원 121">
              <a:extLst>
                <a:ext uri="{FF2B5EF4-FFF2-40B4-BE49-F238E27FC236}">
                  <a16:creationId xmlns:a16="http://schemas.microsoft.com/office/drawing/2014/main" id="{92BF06BD-F882-4EFE-9902-B73BBFDD7A6D}"/>
                </a:ext>
              </a:extLst>
            </p:cNvPr>
            <p:cNvSpPr/>
            <p:nvPr/>
          </p:nvSpPr>
          <p:spPr>
            <a:xfrm flipV="1">
              <a:off x="4123139" y="985812"/>
              <a:ext cx="36000" cy="36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123" name="타원 122">
              <a:extLst>
                <a:ext uri="{FF2B5EF4-FFF2-40B4-BE49-F238E27FC236}">
                  <a16:creationId xmlns:a16="http://schemas.microsoft.com/office/drawing/2014/main" id="{709D76B1-10AD-4C96-BE5F-9B626E3FB2CB}"/>
                </a:ext>
              </a:extLst>
            </p:cNvPr>
            <p:cNvSpPr/>
            <p:nvPr/>
          </p:nvSpPr>
          <p:spPr>
            <a:xfrm flipV="1">
              <a:off x="4312027" y="985812"/>
              <a:ext cx="36000" cy="36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124" name="타원 123">
              <a:extLst>
                <a:ext uri="{FF2B5EF4-FFF2-40B4-BE49-F238E27FC236}">
                  <a16:creationId xmlns:a16="http://schemas.microsoft.com/office/drawing/2014/main" id="{F836AD3B-5CC1-498D-8842-FD7BD84C60DB}"/>
                </a:ext>
              </a:extLst>
            </p:cNvPr>
            <p:cNvSpPr/>
            <p:nvPr/>
          </p:nvSpPr>
          <p:spPr>
            <a:xfrm flipV="1">
              <a:off x="4506006" y="985812"/>
              <a:ext cx="36000" cy="36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</p:grp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F50FF5C9-4C23-461C-9D87-FFDA138F6079}"/>
              </a:ext>
            </a:extLst>
          </p:cNvPr>
          <p:cNvGrpSpPr/>
          <p:nvPr/>
        </p:nvGrpSpPr>
        <p:grpSpPr>
          <a:xfrm rot="20663756">
            <a:off x="3741481" y="3166710"/>
            <a:ext cx="429836" cy="36685"/>
            <a:chOff x="4123139" y="985812"/>
            <a:chExt cx="418867" cy="36000"/>
          </a:xfrm>
        </p:grpSpPr>
        <p:sp>
          <p:nvSpPr>
            <p:cNvPr id="119" name="타원 118">
              <a:extLst>
                <a:ext uri="{FF2B5EF4-FFF2-40B4-BE49-F238E27FC236}">
                  <a16:creationId xmlns:a16="http://schemas.microsoft.com/office/drawing/2014/main" id="{AADB0557-5C19-4C38-B0D3-188CF51C11F3}"/>
                </a:ext>
              </a:extLst>
            </p:cNvPr>
            <p:cNvSpPr/>
            <p:nvPr/>
          </p:nvSpPr>
          <p:spPr>
            <a:xfrm flipV="1">
              <a:off x="4123139" y="985812"/>
              <a:ext cx="36000" cy="36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120" name="타원 119">
              <a:extLst>
                <a:ext uri="{FF2B5EF4-FFF2-40B4-BE49-F238E27FC236}">
                  <a16:creationId xmlns:a16="http://schemas.microsoft.com/office/drawing/2014/main" id="{A88C423E-C68A-4D7E-A309-40FC8449E810}"/>
                </a:ext>
              </a:extLst>
            </p:cNvPr>
            <p:cNvSpPr/>
            <p:nvPr/>
          </p:nvSpPr>
          <p:spPr>
            <a:xfrm flipV="1">
              <a:off x="4312027" y="985812"/>
              <a:ext cx="36000" cy="36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121" name="타원 120">
              <a:extLst>
                <a:ext uri="{FF2B5EF4-FFF2-40B4-BE49-F238E27FC236}">
                  <a16:creationId xmlns:a16="http://schemas.microsoft.com/office/drawing/2014/main" id="{59DB98E0-C696-4BDC-BBAB-4C1F83D337FE}"/>
                </a:ext>
              </a:extLst>
            </p:cNvPr>
            <p:cNvSpPr/>
            <p:nvPr/>
          </p:nvSpPr>
          <p:spPr>
            <a:xfrm flipV="1">
              <a:off x="4506006" y="985812"/>
              <a:ext cx="36000" cy="36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</p:grp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906DEE1B-7C17-42BB-8B02-0677416982E3}"/>
              </a:ext>
            </a:extLst>
          </p:cNvPr>
          <p:cNvGrpSpPr/>
          <p:nvPr/>
        </p:nvGrpSpPr>
        <p:grpSpPr>
          <a:xfrm rot="20336863">
            <a:off x="3694926" y="4026697"/>
            <a:ext cx="429836" cy="48189"/>
            <a:chOff x="4123139" y="985812"/>
            <a:chExt cx="418867" cy="36000"/>
          </a:xfrm>
        </p:grpSpPr>
        <p:sp>
          <p:nvSpPr>
            <p:cNvPr id="116" name="타원 115">
              <a:extLst>
                <a:ext uri="{FF2B5EF4-FFF2-40B4-BE49-F238E27FC236}">
                  <a16:creationId xmlns:a16="http://schemas.microsoft.com/office/drawing/2014/main" id="{2DE22AEB-6A48-4766-8919-469F9E569377}"/>
                </a:ext>
              </a:extLst>
            </p:cNvPr>
            <p:cNvSpPr/>
            <p:nvPr/>
          </p:nvSpPr>
          <p:spPr>
            <a:xfrm flipV="1">
              <a:off x="4123139" y="985812"/>
              <a:ext cx="36000" cy="36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117" name="타원 116">
              <a:extLst>
                <a:ext uri="{FF2B5EF4-FFF2-40B4-BE49-F238E27FC236}">
                  <a16:creationId xmlns:a16="http://schemas.microsoft.com/office/drawing/2014/main" id="{A14BBE39-58ED-4E81-B403-B4241115411B}"/>
                </a:ext>
              </a:extLst>
            </p:cNvPr>
            <p:cNvSpPr/>
            <p:nvPr/>
          </p:nvSpPr>
          <p:spPr>
            <a:xfrm flipV="1">
              <a:off x="4312027" y="985812"/>
              <a:ext cx="36000" cy="36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118" name="타원 117">
              <a:extLst>
                <a:ext uri="{FF2B5EF4-FFF2-40B4-BE49-F238E27FC236}">
                  <a16:creationId xmlns:a16="http://schemas.microsoft.com/office/drawing/2014/main" id="{BEE95418-6E94-49AA-AF41-5CB8DB67D6B0}"/>
                </a:ext>
              </a:extLst>
            </p:cNvPr>
            <p:cNvSpPr/>
            <p:nvPr/>
          </p:nvSpPr>
          <p:spPr>
            <a:xfrm flipV="1">
              <a:off x="4506006" y="985812"/>
              <a:ext cx="36000" cy="36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</p:grp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88266313-4637-4519-880B-82A8FBE6EFF1}"/>
              </a:ext>
            </a:extLst>
          </p:cNvPr>
          <p:cNvGrpSpPr/>
          <p:nvPr/>
        </p:nvGrpSpPr>
        <p:grpSpPr>
          <a:xfrm rot="444143">
            <a:off x="3775514" y="5005035"/>
            <a:ext cx="429836" cy="48189"/>
            <a:chOff x="4123139" y="985812"/>
            <a:chExt cx="418867" cy="36000"/>
          </a:xfrm>
        </p:grpSpPr>
        <p:sp>
          <p:nvSpPr>
            <p:cNvPr id="113" name="타원 112">
              <a:extLst>
                <a:ext uri="{FF2B5EF4-FFF2-40B4-BE49-F238E27FC236}">
                  <a16:creationId xmlns:a16="http://schemas.microsoft.com/office/drawing/2014/main" id="{92A866D3-1130-4100-9CAD-D3A4E6CF6768}"/>
                </a:ext>
              </a:extLst>
            </p:cNvPr>
            <p:cNvSpPr/>
            <p:nvPr/>
          </p:nvSpPr>
          <p:spPr>
            <a:xfrm flipV="1">
              <a:off x="4123139" y="985812"/>
              <a:ext cx="36000" cy="36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114" name="타원 113">
              <a:extLst>
                <a:ext uri="{FF2B5EF4-FFF2-40B4-BE49-F238E27FC236}">
                  <a16:creationId xmlns:a16="http://schemas.microsoft.com/office/drawing/2014/main" id="{192A59D1-3366-4751-96C9-0A57E892C0FB}"/>
                </a:ext>
              </a:extLst>
            </p:cNvPr>
            <p:cNvSpPr/>
            <p:nvPr/>
          </p:nvSpPr>
          <p:spPr>
            <a:xfrm flipV="1">
              <a:off x="4312027" y="985812"/>
              <a:ext cx="36000" cy="36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115" name="타원 114">
              <a:extLst>
                <a:ext uri="{FF2B5EF4-FFF2-40B4-BE49-F238E27FC236}">
                  <a16:creationId xmlns:a16="http://schemas.microsoft.com/office/drawing/2014/main" id="{01A132E6-C511-44A5-AA07-089DF94133F1}"/>
                </a:ext>
              </a:extLst>
            </p:cNvPr>
            <p:cNvSpPr/>
            <p:nvPr/>
          </p:nvSpPr>
          <p:spPr>
            <a:xfrm flipV="1">
              <a:off x="4506006" y="985812"/>
              <a:ext cx="36000" cy="36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</p:grpSp>
      <p:grpSp>
        <p:nvGrpSpPr>
          <p:cNvPr id="98" name="그룹 97">
            <a:extLst>
              <a:ext uri="{FF2B5EF4-FFF2-40B4-BE49-F238E27FC236}">
                <a16:creationId xmlns:a16="http://schemas.microsoft.com/office/drawing/2014/main" id="{7EA6629D-AC59-4BCA-A888-05B2FBEB1F38}"/>
              </a:ext>
            </a:extLst>
          </p:cNvPr>
          <p:cNvGrpSpPr/>
          <p:nvPr/>
        </p:nvGrpSpPr>
        <p:grpSpPr>
          <a:xfrm rot="1399770">
            <a:off x="7485157" y="1815495"/>
            <a:ext cx="429836" cy="48189"/>
            <a:chOff x="4123139" y="985812"/>
            <a:chExt cx="418867" cy="36000"/>
          </a:xfrm>
        </p:grpSpPr>
        <p:sp>
          <p:nvSpPr>
            <p:cNvPr id="107" name="타원 106">
              <a:extLst>
                <a:ext uri="{FF2B5EF4-FFF2-40B4-BE49-F238E27FC236}">
                  <a16:creationId xmlns:a16="http://schemas.microsoft.com/office/drawing/2014/main" id="{10FD328D-F72D-4302-A0B4-926167F659F1}"/>
                </a:ext>
              </a:extLst>
            </p:cNvPr>
            <p:cNvSpPr/>
            <p:nvPr/>
          </p:nvSpPr>
          <p:spPr>
            <a:xfrm flipV="1">
              <a:off x="4123139" y="985812"/>
              <a:ext cx="36000" cy="36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108" name="타원 107">
              <a:extLst>
                <a:ext uri="{FF2B5EF4-FFF2-40B4-BE49-F238E27FC236}">
                  <a16:creationId xmlns:a16="http://schemas.microsoft.com/office/drawing/2014/main" id="{C29C8A4D-BADB-4A7A-A772-60C896EE3181}"/>
                </a:ext>
              </a:extLst>
            </p:cNvPr>
            <p:cNvSpPr/>
            <p:nvPr/>
          </p:nvSpPr>
          <p:spPr>
            <a:xfrm flipV="1">
              <a:off x="4312027" y="985812"/>
              <a:ext cx="36000" cy="36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109" name="타원 108">
              <a:extLst>
                <a:ext uri="{FF2B5EF4-FFF2-40B4-BE49-F238E27FC236}">
                  <a16:creationId xmlns:a16="http://schemas.microsoft.com/office/drawing/2014/main" id="{905FAD8E-2CD4-45AC-B94B-A660175E41CE}"/>
                </a:ext>
              </a:extLst>
            </p:cNvPr>
            <p:cNvSpPr/>
            <p:nvPr/>
          </p:nvSpPr>
          <p:spPr>
            <a:xfrm flipV="1">
              <a:off x="4506006" y="985812"/>
              <a:ext cx="36000" cy="36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</p:grp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A443509E-7476-4170-9AE3-D93C85A9FC59}"/>
              </a:ext>
            </a:extLst>
          </p:cNvPr>
          <p:cNvGrpSpPr/>
          <p:nvPr/>
        </p:nvGrpSpPr>
        <p:grpSpPr>
          <a:xfrm rot="19950907">
            <a:off x="7463761" y="5398749"/>
            <a:ext cx="429836" cy="48189"/>
            <a:chOff x="4123139" y="985812"/>
            <a:chExt cx="418867" cy="36000"/>
          </a:xfrm>
        </p:grpSpPr>
        <p:sp>
          <p:nvSpPr>
            <p:cNvPr id="104" name="타원 103">
              <a:extLst>
                <a:ext uri="{FF2B5EF4-FFF2-40B4-BE49-F238E27FC236}">
                  <a16:creationId xmlns:a16="http://schemas.microsoft.com/office/drawing/2014/main" id="{9BC5FF63-A6B2-47A9-BA1F-8B3025A25A3F}"/>
                </a:ext>
              </a:extLst>
            </p:cNvPr>
            <p:cNvSpPr/>
            <p:nvPr/>
          </p:nvSpPr>
          <p:spPr>
            <a:xfrm flipV="1">
              <a:off x="4123139" y="985812"/>
              <a:ext cx="36000" cy="36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105" name="타원 104">
              <a:extLst>
                <a:ext uri="{FF2B5EF4-FFF2-40B4-BE49-F238E27FC236}">
                  <a16:creationId xmlns:a16="http://schemas.microsoft.com/office/drawing/2014/main" id="{7EF06164-87DE-4FCB-B9A5-C25AAB498FB9}"/>
                </a:ext>
              </a:extLst>
            </p:cNvPr>
            <p:cNvSpPr/>
            <p:nvPr/>
          </p:nvSpPr>
          <p:spPr>
            <a:xfrm flipV="1">
              <a:off x="4312027" y="985812"/>
              <a:ext cx="36000" cy="36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106" name="타원 105">
              <a:extLst>
                <a:ext uri="{FF2B5EF4-FFF2-40B4-BE49-F238E27FC236}">
                  <a16:creationId xmlns:a16="http://schemas.microsoft.com/office/drawing/2014/main" id="{3E738E5F-CBD7-4B2D-BA8E-C83C5918A66C}"/>
                </a:ext>
              </a:extLst>
            </p:cNvPr>
            <p:cNvSpPr/>
            <p:nvPr/>
          </p:nvSpPr>
          <p:spPr>
            <a:xfrm flipV="1">
              <a:off x="4506006" y="985812"/>
              <a:ext cx="36000" cy="36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</p:grpSp>
      <p:sp>
        <p:nvSpPr>
          <p:cNvPr id="137" name="타원 136">
            <a:extLst>
              <a:ext uri="{FF2B5EF4-FFF2-40B4-BE49-F238E27FC236}">
                <a16:creationId xmlns:a16="http://schemas.microsoft.com/office/drawing/2014/main" id="{D9B5297A-5996-419D-BF39-E47A96A12226}"/>
              </a:ext>
            </a:extLst>
          </p:cNvPr>
          <p:cNvSpPr/>
          <p:nvPr/>
        </p:nvSpPr>
        <p:spPr>
          <a:xfrm>
            <a:off x="5188995" y="2369510"/>
            <a:ext cx="252000" cy="252000"/>
          </a:xfrm>
          <a:prstGeom prst="ellipse">
            <a:avLst/>
          </a:prstGeom>
          <a:ln w="57150">
            <a:solidFill>
              <a:srgbClr val="2ED78B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138" name="타원 137">
            <a:extLst>
              <a:ext uri="{FF2B5EF4-FFF2-40B4-BE49-F238E27FC236}">
                <a16:creationId xmlns:a16="http://schemas.microsoft.com/office/drawing/2014/main" id="{4E21261B-FDA0-4AC0-9EEF-2FDD34CF02DD}"/>
              </a:ext>
            </a:extLst>
          </p:cNvPr>
          <p:cNvSpPr/>
          <p:nvPr/>
        </p:nvSpPr>
        <p:spPr>
          <a:xfrm>
            <a:off x="5174721" y="2803605"/>
            <a:ext cx="252000" cy="252000"/>
          </a:xfrm>
          <a:prstGeom prst="ellipse">
            <a:avLst/>
          </a:prstGeom>
          <a:ln w="57150">
            <a:solidFill>
              <a:srgbClr val="2ED78B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139" name="타원 138">
            <a:extLst>
              <a:ext uri="{FF2B5EF4-FFF2-40B4-BE49-F238E27FC236}">
                <a16:creationId xmlns:a16="http://schemas.microsoft.com/office/drawing/2014/main" id="{3E0352BF-3CD8-48F4-A909-1CD708162BB8}"/>
              </a:ext>
            </a:extLst>
          </p:cNvPr>
          <p:cNvSpPr/>
          <p:nvPr/>
        </p:nvSpPr>
        <p:spPr>
          <a:xfrm>
            <a:off x="5229860" y="3613819"/>
            <a:ext cx="252000" cy="252000"/>
          </a:xfrm>
          <a:prstGeom prst="ellipse">
            <a:avLst/>
          </a:prstGeom>
          <a:ln w="57150">
            <a:solidFill>
              <a:srgbClr val="2ED78B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grpSp>
        <p:nvGrpSpPr>
          <p:cNvPr id="140" name="그룹 139">
            <a:extLst>
              <a:ext uri="{FF2B5EF4-FFF2-40B4-BE49-F238E27FC236}">
                <a16:creationId xmlns:a16="http://schemas.microsoft.com/office/drawing/2014/main" id="{3E5D64D4-D226-4B6E-82D7-C1592C2E7BCF}"/>
              </a:ext>
            </a:extLst>
          </p:cNvPr>
          <p:cNvGrpSpPr/>
          <p:nvPr/>
        </p:nvGrpSpPr>
        <p:grpSpPr>
          <a:xfrm rot="5400000">
            <a:off x="8527357" y="3581565"/>
            <a:ext cx="429836" cy="48189"/>
            <a:chOff x="4123139" y="985812"/>
            <a:chExt cx="418867" cy="36000"/>
          </a:xfrm>
        </p:grpSpPr>
        <p:sp>
          <p:nvSpPr>
            <p:cNvPr id="141" name="타원 140">
              <a:extLst>
                <a:ext uri="{FF2B5EF4-FFF2-40B4-BE49-F238E27FC236}">
                  <a16:creationId xmlns:a16="http://schemas.microsoft.com/office/drawing/2014/main" id="{02EB854D-B180-485E-AEDA-857926D56680}"/>
                </a:ext>
              </a:extLst>
            </p:cNvPr>
            <p:cNvSpPr/>
            <p:nvPr/>
          </p:nvSpPr>
          <p:spPr>
            <a:xfrm flipV="1">
              <a:off x="4123139" y="985812"/>
              <a:ext cx="36000" cy="36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142" name="타원 141">
              <a:extLst>
                <a:ext uri="{FF2B5EF4-FFF2-40B4-BE49-F238E27FC236}">
                  <a16:creationId xmlns:a16="http://schemas.microsoft.com/office/drawing/2014/main" id="{9DB47762-A961-4C12-A180-856F28CEE36A}"/>
                </a:ext>
              </a:extLst>
            </p:cNvPr>
            <p:cNvSpPr/>
            <p:nvPr/>
          </p:nvSpPr>
          <p:spPr>
            <a:xfrm flipV="1">
              <a:off x="4312027" y="985812"/>
              <a:ext cx="36000" cy="36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143" name="타원 142">
              <a:extLst>
                <a:ext uri="{FF2B5EF4-FFF2-40B4-BE49-F238E27FC236}">
                  <a16:creationId xmlns:a16="http://schemas.microsoft.com/office/drawing/2014/main" id="{6CA8A40B-7EBE-46F6-8801-929EC8B77EE4}"/>
                </a:ext>
              </a:extLst>
            </p:cNvPr>
            <p:cNvSpPr/>
            <p:nvPr/>
          </p:nvSpPr>
          <p:spPr>
            <a:xfrm flipV="1">
              <a:off x="4506006" y="985812"/>
              <a:ext cx="36000" cy="36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</p:grpSp>
      <p:sp>
        <p:nvSpPr>
          <p:cNvPr id="144" name="타원 143">
            <a:extLst>
              <a:ext uri="{FF2B5EF4-FFF2-40B4-BE49-F238E27FC236}">
                <a16:creationId xmlns:a16="http://schemas.microsoft.com/office/drawing/2014/main" id="{05D8640B-AB59-4D62-96EF-543B50C5D3EC}"/>
              </a:ext>
            </a:extLst>
          </p:cNvPr>
          <p:cNvSpPr/>
          <p:nvPr/>
        </p:nvSpPr>
        <p:spPr>
          <a:xfrm>
            <a:off x="1070502" y="2588398"/>
            <a:ext cx="766575" cy="648000"/>
          </a:xfrm>
          <a:prstGeom prst="ellipse">
            <a:avLst/>
          </a:prstGeom>
          <a:ln w="57150">
            <a:solidFill>
              <a:srgbClr val="2ED78B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월</a:t>
            </a:r>
            <a:r>
              <a:rPr lang="en-US" altLang="ko-KR" sz="12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, </a:t>
            </a:r>
            <a:r>
              <a:rPr lang="ko-KR" altLang="en-US" sz="12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요일</a:t>
            </a:r>
          </a:p>
        </p:txBody>
      </p:sp>
      <p:cxnSp>
        <p:nvCxnSpPr>
          <p:cNvPr id="145" name="직선 연결선 144">
            <a:extLst>
              <a:ext uri="{FF2B5EF4-FFF2-40B4-BE49-F238E27FC236}">
                <a16:creationId xmlns:a16="http://schemas.microsoft.com/office/drawing/2014/main" id="{0F17748D-BA18-49F7-97BB-89308D1BDE25}"/>
              </a:ext>
            </a:extLst>
          </p:cNvPr>
          <p:cNvCxnSpPr>
            <a:cxnSpLocks/>
          </p:cNvCxnSpPr>
          <p:nvPr/>
        </p:nvCxnSpPr>
        <p:spPr>
          <a:xfrm flipV="1">
            <a:off x="1827567" y="2198254"/>
            <a:ext cx="1497639" cy="725208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" name="직선 연결선 145">
            <a:extLst>
              <a:ext uri="{FF2B5EF4-FFF2-40B4-BE49-F238E27FC236}">
                <a16:creationId xmlns:a16="http://schemas.microsoft.com/office/drawing/2014/main" id="{2D57335F-37CD-4C05-9417-B30070915962}"/>
              </a:ext>
            </a:extLst>
          </p:cNvPr>
          <p:cNvCxnSpPr>
            <a:cxnSpLocks/>
          </p:cNvCxnSpPr>
          <p:nvPr/>
        </p:nvCxnSpPr>
        <p:spPr>
          <a:xfrm flipV="1">
            <a:off x="1827567" y="2679830"/>
            <a:ext cx="1427163" cy="243632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" name="직선 연결선 146">
            <a:extLst>
              <a:ext uri="{FF2B5EF4-FFF2-40B4-BE49-F238E27FC236}">
                <a16:creationId xmlns:a16="http://schemas.microsoft.com/office/drawing/2014/main" id="{C32CBAE6-5A71-414D-8BD1-C2DECADF70F7}"/>
              </a:ext>
            </a:extLst>
          </p:cNvPr>
          <p:cNvCxnSpPr>
            <a:cxnSpLocks/>
          </p:cNvCxnSpPr>
          <p:nvPr/>
        </p:nvCxnSpPr>
        <p:spPr>
          <a:xfrm>
            <a:off x="1827567" y="2923462"/>
            <a:ext cx="1392395" cy="373661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50" name="타원 149">
            <a:extLst>
              <a:ext uri="{FF2B5EF4-FFF2-40B4-BE49-F238E27FC236}">
                <a16:creationId xmlns:a16="http://schemas.microsoft.com/office/drawing/2014/main" id="{6156B803-DA1B-456E-8D3D-0F26FC566996}"/>
              </a:ext>
            </a:extLst>
          </p:cNvPr>
          <p:cNvSpPr/>
          <p:nvPr/>
        </p:nvSpPr>
        <p:spPr>
          <a:xfrm>
            <a:off x="968752" y="5528635"/>
            <a:ext cx="974017" cy="827456"/>
          </a:xfrm>
          <a:prstGeom prst="ellipse">
            <a:avLst/>
          </a:prstGeom>
          <a:ln w="57150">
            <a:solidFill>
              <a:srgbClr val="2ED78B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주간</a:t>
            </a:r>
            <a:endParaRPr lang="en-US" altLang="ko-KR" sz="13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pPr algn="ctr"/>
            <a:r>
              <a:rPr lang="ko-KR" altLang="en-US" sz="13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입장객수</a:t>
            </a:r>
          </a:p>
        </p:txBody>
      </p:sp>
      <p:cxnSp>
        <p:nvCxnSpPr>
          <p:cNvPr id="193" name="직선 연결선 192">
            <a:extLst>
              <a:ext uri="{FF2B5EF4-FFF2-40B4-BE49-F238E27FC236}">
                <a16:creationId xmlns:a16="http://schemas.microsoft.com/office/drawing/2014/main" id="{6CC29614-1F46-494C-BDF7-1BC432712D0A}"/>
              </a:ext>
            </a:extLst>
          </p:cNvPr>
          <p:cNvCxnSpPr>
            <a:cxnSpLocks/>
          </p:cNvCxnSpPr>
          <p:nvPr/>
        </p:nvCxnSpPr>
        <p:spPr>
          <a:xfrm flipV="1">
            <a:off x="1944994" y="5475474"/>
            <a:ext cx="1354223" cy="473918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94" name="직선 연결선 193">
            <a:extLst>
              <a:ext uri="{FF2B5EF4-FFF2-40B4-BE49-F238E27FC236}">
                <a16:creationId xmlns:a16="http://schemas.microsoft.com/office/drawing/2014/main" id="{84DD59C3-4F61-4C11-BF87-29CB6B343EE5}"/>
              </a:ext>
            </a:extLst>
          </p:cNvPr>
          <p:cNvCxnSpPr>
            <a:cxnSpLocks/>
          </p:cNvCxnSpPr>
          <p:nvPr/>
        </p:nvCxnSpPr>
        <p:spPr>
          <a:xfrm flipV="1">
            <a:off x="1944994" y="5799319"/>
            <a:ext cx="1453480" cy="150073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95" name="직선 연결선 194">
            <a:extLst>
              <a:ext uri="{FF2B5EF4-FFF2-40B4-BE49-F238E27FC236}">
                <a16:creationId xmlns:a16="http://schemas.microsoft.com/office/drawing/2014/main" id="{18731B8A-59AF-4E8D-A868-B45261091ECA}"/>
              </a:ext>
            </a:extLst>
          </p:cNvPr>
          <p:cNvCxnSpPr>
            <a:cxnSpLocks/>
          </p:cNvCxnSpPr>
          <p:nvPr/>
        </p:nvCxnSpPr>
        <p:spPr>
          <a:xfrm>
            <a:off x="1944994" y="5949392"/>
            <a:ext cx="1500253" cy="262847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96" name="TextBox 195">
            <a:extLst>
              <a:ext uri="{FF2B5EF4-FFF2-40B4-BE49-F238E27FC236}">
                <a16:creationId xmlns:a16="http://schemas.microsoft.com/office/drawing/2014/main" id="{8E9F188D-8D0C-48E2-81E6-973BAC6FEB0C}"/>
              </a:ext>
            </a:extLst>
          </p:cNvPr>
          <p:cNvSpPr txBox="1"/>
          <p:nvPr/>
        </p:nvSpPr>
        <p:spPr>
          <a:xfrm>
            <a:off x="3613569" y="5775569"/>
            <a:ext cx="866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LSTM</a:t>
            </a:r>
            <a:endParaRPr lang="ko-KR" altLang="en-US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197" name="타원 196">
            <a:extLst>
              <a:ext uri="{FF2B5EF4-FFF2-40B4-BE49-F238E27FC236}">
                <a16:creationId xmlns:a16="http://schemas.microsoft.com/office/drawing/2014/main" id="{4DD26DDC-E35D-41BB-80D2-96493FC4BC3D}"/>
              </a:ext>
            </a:extLst>
          </p:cNvPr>
          <p:cNvSpPr/>
          <p:nvPr/>
        </p:nvSpPr>
        <p:spPr>
          <a:xfrm>
            <a:off x="5218957" y="5463089"/>
            <a:ext cx="252000" cy="252000"/>
          </a:xfrm>
          <a:prstGeom prst="ellipse">
            <a:avLst/>
          </a:prstGeom>
          <a:ln w="57150">
            <a:solidFill>
              <a:srgbClr val="2ED78B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198" name="타원 197">
            <a:extLst>
              <a:ext uri="{FF2B5EF4-FFF2-40B4-BE49-F238E27FC236}">
                <a16:creationId xmlns:a16="http://schemas.microsoft.com/office/drawing/2014/main" id="{7E2865C7-C74F-4CDE-BA1E-E648E9A1A06D}"/>
              </a:ext>
            </a:extLst>
          </p:cNvPr>
          <p:cNvSpPr/>
          <p:nvPr/>
        </p:nvSpPr>
        <p:spPr>
          <a:xfrm>
            <a:off x="5252720" y="6308351"/>
            <a:ext cx="252000" cy="252000"/>
          </a:xfrm>
          <a:prstGeom prst="ellipse">
            <a:avLst/>
          </a:prstGeom>
          <a:ln w="57150">
            <a:solidFill>
              <a:srgbClr val="2ED78B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cxnSp>
        <p:nvCxnSpPr>
          <p:cNvPr id="199" name="직선 연결선 198">
            <a:extLst>
              <a:ext uri="{FF2B5EF4-FFF2-40B4-BE49-F238E27FC236}">
                <a16:creationId xmlns:a16="http://schemas.microsoft.com/office/drawing/2014/main" id="{72F86B05-208A-45B0-8CED-4BAE79CBF04A}"/>
              </a:ext>
            </a:extLst>
          </p:cNvPr>
          <p:cNvCxnSpPr>
            <a:cxnSpLocks/>
          </p:cNvCxnSpPr>
          <p:nvPr/>
        </p:nvCxnSpPr>
        <p:spPr>
          <a:xfrm flipV="1">
            <a:off x="4742883" y="5009241"/>
            <a:ext cx="495628" cy="413603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00" name="직선 연결선 199">
            <a:extLst>
              <a:ext uri="{FF2B5EF4-FFF2-40B4-BE49-F238E27FC236}">
                <a16:creationId xmlns:a16="http://schemas.microsoft.com/office/drawing/2014/main" id="{D30CF65A-BB1A-470F-BD7C-935851B830DE}"/>
              </a:ext>
            </a:extLst>
          </p:cNvPr>
          <p:cNvCxnSpPr>
            <a:cxnSpLocks/>
            <a:endCxn id="197" idx="3"/>
          </p:cNvCxnSpPr>
          <p:nvPr/>
        </p:nvCxnSpPr>
        <p:spPr>
          <a:xfrm flipV="1">
            <a:off x="4737163" y="5678184"/>
            <a:ext cx="518699" cy="442236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01" name="직선 연결선 200">
            <a:extLst>
              <a:ext uri="{FF2B5EF4-FFF2-40B4-BE49-F238E27FC236}">
                <a16:creationId xmlns:a16="http://schemas.microsoft.com/office/drawing/2014/main" id="{CE643C51-74B1-44AB-B11D-544FEEAEE92F}"/>
              </a:ext>
            </a:extLst>
          </p:cNvPr>
          <p:cNvCxnSpPr>
            <a:cxnSpLocks/>
            <a:endCxn id="198" idx="2"/>
          </p:cNvCxnSpPr>
          <p:nvPr/>
        </p:nvCxnSpPr>
        <p:spPr>
          <a:xfrm>
            <a:off x="4782256" y="6166338"/>
            <a:ext cx="470464" cy="268013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02" name="직선 연결선 201">
            <a:extLst>
              <a:ext uri="{FF2B5EF4-FFF2-40B4-BE49-F238E27FC236}">
                <a16:creationId xmlns:a16="http://schemas.microsoft.com/office/drawing/2014/main" id="{C2DF68AB-21F5-469B-82E9-8B94C81B2BFA}"/>
              </a:ext>
            </a:extLst>
          </p:cNvPr>
          <p:cNvCxnSpPr>
            <a:cxnSpLocks/>
            <a:endCxn id="198" idx="2"/>
          </p:cNvCxnSpPr>
          <p:nvPr/>
        </p:nvCxnSpPr>
        <p:spPr>
          <a:xfrm>
            <a:off x="4782255" y="5994263"/>
            <a:ext cx="470465" cy="440088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03" name="직선 연결선 202">
            <a:extLst>
              <a:ext uri="{FF2B5EF4-FFF2-40B4-BE49-F238E27FC236}">
                <a16:creationId xmlns:a16="http://schemas.microsoft.com/office/drawing/2014/main" id="{39BE550C-8303-4A4C-99D9-4831A5684427}"/>
              </a:ext>
            </a:extLst>
          </p:cNvPr>
          <p:cNvCxnSpPr>
            <a:cxnSpLocks/>
            <a:endCxn id="197" idx="3"/>
          </p:cNvCxnSpPr>
          <p:nvPr/>
        </p:nvCxnSpPr>
        <p:spPr>
          <a:xfrm flipV="1">
            <a:off x="4781399" y="5678184"/>
            <a:ext cx="474463" cy="611126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04" name="직선 연결선 203">
            <a:extLst>
              <a:ext uri="{FF2B5EF4-FFF2-40B4-BE49-F238E27FC236}">
                <a16:creationId xmlns:a16="http://schemas.microsoft.com/office/drawing/2014/main" id="{321A9546-E320-486C-A601-711A353556CC}"/>
              </a:ext>
            </a:extLst>
          </p:cNvPr>
          <p:cNvCxnSpPr>
            <a:cxnSpLocks/>
            <a:endCxn id="225" idx="2"/>
          </p:cNvCxnSpPr>
          <p:nvPr/>
        </p:nvCxnSpPr>
        <p:spPr>
          <a:xfrm flipV="1">
            <a:off x="4719691" y="4789459"/>
            <a:ext cx="508226" cy="156140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05" name="직선 연결선 204">
            <a:extLst>
              <a:ext uri="{FF2B5EF4-FFF2-40B4-BE49-F238E27FC236}">
                <a16:creationId xmlns:a16="http://schemas.microsoft.com/office/drawing/2014/main" id="{7654E4D4-1886-44DD-BDB1-E8F530D3CECE}"/>
              </a:ext>
            </a:extLst>
          </p:cNvPr>
          <p:cNvCxnSpPr>
            <a:cxnSpLocks/>
            <a:stCxn id="197" idx="6"/>
          </p:cNvCxnSpPr>
          <p:nvPr/>
        </p:nvCxnSpPr>
        <p:spPr>
          <a:xfrm>
            <a:off x="5470957" y="5589089"/>
            <a:ext cx="1444045" cy="191257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06" name="직선 연결선 205">
            <a:extLst>
              <a:ext uri="{FF2B5EF4-FFF2-40B4-BE49-F238E27FC236}">
                <a16:creationId xmlns:a16="http://schemas.microsoft.com/office/drawing/2014/main" id="{6AE785AF-401E-45F5-894F-1423DB6C614A}"/>
              </a:ext>
            </a:extLst>
          </p:cNvPr>
          <p:cNvCxnSpPr>
            <a:cxnSpLocks/>
            <a:stCxn id="197" idx="6"/>
          </p:cNvCxnSpPr>
          <p:nvPr/>
        </p:nvCxnSpPr>
        <p:spPr>
          <a:xfrm>
            <a:off x="5470957" y="5589089"/>
            <a:ext cx="1373569" cy="702597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08" name="직선 연결선 207">
            <a:extLst>
              <a:ext uri="{FF2B5EF4-FFF2-40B4-BE49-F238E27FC236}">
                <a16:creationId xmlns:a16="http://schemas.microsoft.com/office/drawing/2014/main" id="{8C29E070-AA8D-4587-8C72-B7DF443A1A9B}"/>
              </a:ext>
            </a:extLst>
          </p:cNvPr>
          <p:cNvCxnSpPr>
            <a:cxnSpLocks/>
            <a:stCxn id="198" idx="6"/>
          </p:cNvCxnSpPr>
          <p:nvPr/>
        </p:nvCxnSpPr>
        <p:spPr>
          <a:xfrm flipV="1">
            <a:off x="5504720" y="5694187"/>
            <a:ext cx="1572387" cy="740164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09" name="직선 연결선 208">
            <a:extLst>
              <a:ext uri="{FF2B5EF4-FFF2-40B4-BE49-F238E27FC236}">
                <a16:creationId xmlns:a16="http://schemas.microsoft.com/office/drawing/2014/main" id="{74C8E410-BFA4-4C67-9B74-51CB0027067F}"/>
              </a:ext>
            </a:extLst>
          </p:cNvPr>
          <p:cNvCxnSpPr>
            <a:cxnSpLocks/>
            <a:stCxn id="198" idx="6"/>
          </p:cNvCxnSpPr>
          <p:nvPr/>
        </p:nvCxnSpPr>
        <p:spPr>
          <a:xfrm flipV="1">
            <a:off x="5504720" y="6175765"/>
            <a:ext cx="1501911" cy="258586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10" name="직선 연결선 209">
            <a:extLst>
              <a:ext uri="{FF2B5EF4-FFF2-40B4-BE49-F238E27FC236}">
                <a16:creationId xmlns:a16="http://schemas.microsoft.com/office/drawing/2014/main" id="{7B430442-BA59-4EDA-AF06-D05C1696213E}"/>
              </a:ext>
            </a:extLst>
          </p:cNvPr>
          <p:cNvCxnSpPr>
            <a:cxnSpLocks/>
            <a:stCxn id="225" idx="6"/>
          </p:cNvCxnSpPr>
          <p:nvPr/>
        </p:nvCxnSpPr>
        <p:spPr>
          <a:xfrm>
            <a:off x="5479917" y="4789459"/>
            <a:ext cx="1418555" cy="299508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11" name="직선 연결선 210">
            <a:extLst>
              <a:ext uri="{FF2B5EF4-FFF2-40B4-BE49-F238E27FC236}">
                <a16:creationId xmlns:a16="http://schemas.microsoft.com/office/drawing/2014/main" id="{D8D625D9-4CB6-4893-A06E-DADC81798B16}"/>
              </a:ext>
            </a:extLst>
          </p:cNvPr>
          <p:cNvCxnSpPr>
            <a:cxnSpLocks/>
          </p:cNvCxnSpPr>
          <p:nvPr/>
        </p:nvCxnSpPr>
        <p:spPr>
          <a:xfrm>
            <a:off x="5589127" y="5015509"/>
            <a:ext cx="1328867" cy="875240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12" name="직선 연결선 211">
            <a:extLst>
              <a:ext uri="{FF2B5EF4-FFF2-40B4-BE49-F238E27FC236}">
                <a16:creationId xmlns:a16="http://schemas.microsoft.com/office/drawing/2014/main" id="{7196457D-ECE8-4081-80B4-F9A14FD89482}"/>
              </a:ext>
            </a:extLst>
          </p:cNvPr>
          <p:cNvCxnSpPr>
            <a:cxnSpLocks/>
          </p:cNvCxnSpPr>
          <p:nvPr/>
        </p:nvCxnSpPr>
        <p:spPr>
          <a:xfrm>
            <a:off x="5562396" y="4974964"/>
            <a:ext cx="1294099" cy="1492534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pSp>
        <p:nvGrpSpPr>
          <p:cNvPr id="213" name="그룹 212">
            <a:extLst>
              <a:ext uri="{FF2B5EF4-FFF2-40B4-BE49-F238E27FC236}">
                <a16:creationId xmlns:a16="http://schemas.microsoft.com/office/drawing/2014/main" id="{0382EF51-CE51-48C4-B557-E2087B980209}"/>
              </a:ext>
            </a:extLst>
          </p:cNvPr>
          <p:cNvGrpSpPr/>
          <p:nvPr/>
        </p:nvGrpSpPr>
        <p:grpSpPr>
          <a:xfrm rot="5400000">
            <a:off x="5168674" y="5856802"/>
            <a:ext cx="392292" cy="45719"/>
            <a:chOff x="4123139" y="985812"/>
            <a:chExt cx="418867" cy="36000"/>
          </a:xfrm>
        </p:grpSpPr>
        <p:sp>
          <p:nvSpPr>
            <p:cNvPr id="214" name="타원 213">
              <a:extLst>
                <a:ext uri="{FF2B5EF4-FFF2-40B4-BE49-F238E27FC236}">
                  <a16:creationId xmlns:a16="http://schemas.microsoft.com/office/drawing/2014/main" id="{9B41ECF4-467E-43BD-AB2E-680A71FB4918}"/>
                </a:ext>
              </a:extLst>
            </p:cNvPr>
            <p:cNvSpPr/>
            <p:nvPr/>
          </p:nvSpPr>
          <p:spPr>
            <a:xfrm flipV="1">
              <a:off x="4123139" y="985812"/>
              <a:ext cx="36000" cy="36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215" name="타원 214">
              <a:extLst>
                <a:ext uri="{FF2B5EF4-FFF2-40B4-BE49-F238E27FC236}">
                  <a16:creationId xmlns:a16="http://schemas.microsoft.com/office/drawing/2014/main" id="{6CB98475-4795-4518-9E44-55F1267A0BED}"/>
                </a:ext>
              </a:extLst>
            </p:cNvPr>
            <p:cNvSpPr/>
            <p:nvPr/>
          </p:nvSpPr>
          <p:spPr>
            <a:xfrm flipV="1">
              <a:off x="4312027" y="985812"/>
              <a:ext cx="36000" cy="36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216" name="타원 215">
              <a:extLst>
                <a:ext uri="{FF2B5EF4-FFF2-40B4-BE49-F238E27FC236}">
                  <a16:creationId xmlns:a16="http://schemas.microsoft.com/office/drawing/2014/main" id="{5CE37BA1-BF9C-4DAF-873D-3D78EE036C13}"/>
                </a:ext>
              </a:extLst>
            </p:cNvPr>
            <p:cNvSpPr/>
            <p:nvPr/>
          </p:nvSpPr>
          <p:spPr>
            <a:xfrm flipV="1">
              <a:off x="4506006" y="985812"/>
              <a:ext cx="36000" cy="36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</p:grpSp>
      <p:grpSp>
        <p:nvGrpSpPr>
          <p:cNvPr id="217" name="그룹 216">
            <a:extLst>
              <a:ext uri="{FF2B5EF4-FFF2-40B4-BE49-F238E27FC236}">
                <a16:creationId xmlns:a16="http://schemas.microsoft.com/office/drawing/2014/main" id="{14294550-27D5-4A20-91F9-CEDF3F2BA0C0}"/>
              </a:ext>
            </a:extLst>
          </p:cNvPr>
          <p:cNvGrpSpPr/>
          <p:nvPr/>
        </p:nvGrpSpPr>
        <p:grpSpPr>
          <a:xfrm rot="20336863">
            <a:off x="3728689" y="5272490"/>
            <a:ext cx="429836" cy="48189"/>
            <a:chOff x="4123139" y="985812"/>
            <a:chExt cx="418867" cy="36000"/>
          </a:xfrm>
        </p:grpSpPr>
        <p:sp>
          <p:nvSpPr>
            <p:cNvPr id="218" name="타원 217">
              <a:extLst>
                <a:ext uri="{FF2B5EF4-FFF2-40B4-BE49-F238E27FC236}">
                  <a16:creationId xmlns:a16="http://schemas.microsoft.com/office/drawing/2014/main" id="{E7518CF4-9197-48C6-AC75-11E3A8F82DA1}"/>
                </a:ext>
              </a:extLst>
            </p:cNvPr>
            <p:cNvSpPr/>
            <p:nvPr/>
          </p:nvSpPr>
          <p:spPr>
            <a:xfrm flipV="1">
              <a:off x="4123139" y="985812"/>
              <a:ext cx="36000" cy="36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219" name="타원 218">
              <a:extLst>
                <a:ext uri="{FF2B5EF4-FFF2-40B4-BE49-F238E27FC236}">
                  <a16:creationId xmlns:a16="http://schemas.microsoft.com/office/drawing/2014/main" id="{4CC688DD-2754-4C0E-8B62-9804C575A151}"/>
                </a:ext>
              </a:extLst>
            </p:cNvPr>
            <p:cNvSpPr/>
            <p:nvPr/>
          </p:nvSpPr>
          <p:spPr>
            <a:xfrm flipV="1">
              <a:off x="4312027" y="985812"/>
              <a:ext cx="36000" cy="36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220" name="타원 219">
              <a:extLst>
                <a:ext uri="{FF2B5EF4-FFF2-40B4-BE49-F238E27FC236}">
                  <a16:creationId xmlns:a16="http://schemas.microsoft.com/office/drawing/2014/main" id="{3F36F51F-1025-4DFD-8202-A99C6A76A91F}"/>
                </a:ext>
              </a:extLst>
            </p:cNvPr>
            <p:cNvSpPr/>
            <p:nvPr/>
          </p:nvSpPr>
          <p:spPr>
            <a:xfrm flipV="1">
              <a:off x="4506006" y="985812"/>
              <a:ext cx="36000" cy="36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</p:grpSp>
      <p:grpSp>
        <p:nvGrpSpPr>
          <p:cNvPr id="221" name="그룹 220">
            <a:extLst>
              <a:ext uri="{FF2B5EF4-FFF2-40B4-BE49-F238E27FC236}">
                <a16:creationId xmlns:a16="http://schemas.microsoft.com/office/drawing/2014/main" id="{5B5F1DE0-092D-4EB5-8209-74EE13625B26}"/>
              </a:ext>
            </a:extLst>
          </p:cNvPr>
          <p:cNvGrpSpPr/>
          <p:nvPr/>
        </p:nvGrpSpPr>
        <p:grpSpPr>
          <a:xfrm rot="444143">
            <a:off x="3809277" y="6250828"/>
            <a:ext cx="429836" cy="48189"/>
            <a:chOff x="4123139" y="985812"/>
            <a:chExt cx="418867" cy="36000"/>
          </a:xfrm>
        </p:grpSpPr>
        <p:sp>
          <p:nvSpPr>
            <p:cNvPr id="222" name="타원 221">
              <a:extLst>
                <a:ext uri="{FF2B5EF4-FFF2-40B4-BE49-F238E27FC236}">
                  <a16:creationId xmlns:a16="http://schemas.microsoft.com/office/drawing/2014/main" id="{879371E7-AC22-4ADB-997A-CD53E54808DB}"/>
                </a:ext>
              </a:extLst>
            </p:cNvPr>
            <p:cNvSpPr/>
            <p:nvPr/>
          </p:nvSpPr>
          <p:spPr>
            <a:xfrm flipV="1">
              <a:off x="4123139" y="985812"/>
              <a:ext cx="36000" cy="36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223" name="타원 222">
              <a:extLst>
                <a:ext uri="{FF2B5EF4-FFF2-40B4-BE49-F238E27FC236}">
                  <a16:creationId xmlns:a16="http://schemas.microsoft.com/office/drawing/2014/main" id="{67A95089-AF13-4A2C-9640-91CB0D86EAB9}"/>
                </a:ext>
              </a:extLst>
            </p:cNvPr>
            <p:cNvSpPr/>
            <p:nvPr/>
          </p:nvSpPr>
          <p:spPr>
            <a:xfrm flipV="1">
              <a:off x="4312027" y="985812"/>
              <a:ext cx="36000" cy="36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224" name="타원 223">
              <a:extLst>
                <a:ext uri="{FF2B5EF4-FFF2-40B4-BE49-F238E27FC236}">
                  <a16:creationId xmlns:a16="http://schemas.microsoft.com/office/drawing/2014/main" id="{5C038BCE-4BA6-4045-A060-DEEC9D81F649}"/>
                </a:ext>
              </a:extLst>
            </p:cNvPr>
            <p:cNvSpPr/>
            <p:nvPr/>
          </p:nvSpPr>
          <p:spPr>
            <a:xfrm flipV="1">
              <a:off x="4506006" y="985812"/>
              <a:ext cx="36000" cy="36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</p:grpSp>
      <p:sp>
        <p:nvSpPr>
          <p:cNvPr id="225" name="타원 224">
            <a:extLst>
              <a:ext uri="{FF2B5EF4-FFF2-40B4-BE49-F238E27FC236}">
                <a16:creationId xmlns:a16="http://schemas.microsoft.com/office/drawing/2014/main" id="{EA9FFD04-359D-42D8-96E1-E69E225EF92C}"/>
              </a:ext>
            </a:extLst>
          </p:cNvPr>
          <p:cNvSpPr/>
          <p:nvPr/>
        </p:nvSpPr>
        <p:spPr>
          <a:xfrm>
            <a:off x="5227917" y="4663459"/>
            <a:ext cx="252000" cy="252000"/>
          </a:xfrm>
          <a:prstGeom prst="ellipse">
            <a:avLst/>
          </a:prstGeom>
          <a:ln w="57150">
            <a:solidFill>
              <a:srgbClr val="2ED78B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cxnSp>
        <p:nvCxnSpPr>
          <p:cNvPr id="244" name="직선 연결선 243">
            <a:extLst>
              <a:ext uri="{FF2B5EF4-FFF2-40B4-BE49-F238E27FC236}">
                <a16:creationId xmlns:a16="http://schemas.microsoft.com/office/drawing/2014/main" id="{AE4309F0-CDAA-4E9D-885E-7A0AB5D741AA}"/>
              </a:ext>
            </a:extLst>
          </p:cNvPr>
          <p:cNvCxnSpPr>
            <a:cxnSpLocks/>
          </p:cNvCxnSpPr>
          <p:nvPr/>
        </p:nvCxnSpPr>
        <p:spPr>
          <a:xfrm>
            <a:off x="8872980" y="2461399"/>
            <a:ext cx="838547" cy="317454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45" name="직선 연결선 244">
            <a:extLst>
              <a:ext uri="{FF2B5EF4-FFF2-40B4-BE49-F238E27FC236}">
                <a16:creationId xmlns:a16="http://schemas.microsoft.com/office/drawing/2014/main" id="{E43D64ED-8AA2-440F-B53E-CE43F7B85BFF}"/>
              </a:ext>
            </a:extLst>
          </p:cNvPr>
          <p:cNvCxnSpPr>
            <a:cxnSpLocks/>
          </p:cNvCxnSpPr>
          <p:nvPr/>
        </p:nvCxnSpPr>
        <p:spPr>
          <a:xfrm>
            <a:off x="8872980" y="2461399"/>
            <a:ext cx="796494" cy="602410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46" name="직선 연결선 245">
            <a:extLst>
              <a:ext uri="{FF2B5EF4-FFF2-40B4-BE49-F238E27FC236}">
                <a16:creationId xmlns:a16="http://schemas.microsoft.com/office/drawing/2014/main" id="{BB902651-B18E-4E0F-BC2E-B793E6BDA584}"/>
              </a:ext>
            </a:extLst>
          </p:cNvPr>
          <p:cNvCxnSpPr>
            <a:cxnSpLocks/>
          </p:cNvCxnSpPr>
          <p:nvPr/>
        </p:nvCxnSpPr>
        <p:spPr>
          <a:xfrm>
            <a:off x="8872980" y="2461399"/>
            <a:ext cx="728287" cy="835724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50" name="직선 연결선 249">
            <a:extLst>
              <a:ext uri="{FF2B5EF4-FFF2-40B4-BE49-F238E27FC236}">
                <a16:creationId xmlns:a16="http://schemas.microsoft.com/office/drawing/2014/main" id="{C2F54D4A-A927-4A55-9595-F4E3DABD9CDA}"/>
              </a:ext>
            </a:extLst>
          </p:cNvPr>
          <p:cNvCxnSpPr>
            <a:cxnSpLocks/>
          </p:cNvCxnSpPr>
          <p:nvPr/>
        </p:nvCxnSpPr>
        <p:spPr>
          <a:xfrm>
            <a:off x="8878975" y="2950060"/>
            <a:ext cx="771597" cy="264060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51" name="직선 연결선 250">
            <a:extLst>
              <a:ext uri="{FF2B5EF4-FFF2-40B4-BE49-F238E27FC236}">
                <a16:creationId xmlns:a16="http://schemas.microsoft.com/office/drawing/2014/main" id="{30EC0B67-D2A4-48D5-9EDB-461B0822E504}"/>
              </a:ext>
            </a:extLst>
          </p:cNvPr>
          <p:cNvCxnSpPr>
            <a:cxnSpLocks/>
          </p:cNvCxnSpPr>
          <p:nvPr/>
        </p:nvCxnSpPr>
        <p:spPr>
          <a:xfrm>
            <a:off x="8878613" y="2930069"/>
            <a:ext cx="771959" cy="610833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52" name="직선 연결선 251">
            <a:extLst>
              <a:ext uri="{FF2B5EF4-FFF2-40B4-BE49-F238E27FC236}">
                <a16:creationId xmlns:a16="http://schemas.microsoft.com/office/drawing/2014/main" id="{56ED18C7-9F0B-4045-BA14-212E0ABC8C55}"/>
              </a:ext>
            </a:extLst>
          </p:cNvPr>
          <p:cNvCxnSpPr>
            <a:cxnSpLocks/>
          </p:cNvCxnSpPr>
          <p:nvPr/>
        </p:nvCxnSpPr>
        <p:spPr>
          <a:xfrm>
            <a:off x="8907859" y="2960235"/>
            <a:ext cx="659934" cy="857654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53" name="직선 연결선 252">
            <a:extLst>
              <a:ext uri="{FF2B5EF4-FFF2-40B4-BE49-F238E27FC236}">
                <a16:creationId xmlns:a16="http://schemas.microsoft.com/office/drawing/2014/main" id="{A392C48C-5DEC-4D47-9A27-436E4E0BDFC6}"/>
              </a:ext>
            </a:extLst>
          </p:cNvPr>
          <p:cNvCxnSpPr>
            <a:cxnSpLocks/>
          </p:cNvCxnSpPr>
          <p:nvPr/>
        </p:nvCxnSpPr>
        <p:spPr>
          <a:xfrm>
            <a:off x="8872980" y="4195218"/>
            <a:ext cx="694813" cy="23127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54" name="직선 연결선 253">
            <a:extLst>
              <a:ext uri="{FF2B5EF4-FFF2-40B4-BE49-F238E27FC236}">
                <a16:creationId xmlns:a16="http://schemas.microsoft.com/office/drawing/2014/main" id="{5A66F36A-B468-458C-9FEE-588BD1BAA713}"/>
              </a:ext>
            </a:extLst>
          </p:cNvPr>
          <p:cNvCxnSpPr>
            <a:cxnSpLocks/>
          </p:cNvCxnSpPr>
          <p:nvPr/>
        </p:nvCxnSpPr>
        <p:spPr>
          <a:xfrm>
            <a:off x="8841462" y="4212147"/>
            <a:ext cx="668883" cy="436196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6B842C0D-4C27-49A5-8593-5245F2169BAD}"/>
              </a:ext>
            </a:extLst>
          </p:cNvPr>
          <p:cNvCxnSpPr>
            <a:cxnSpLocks/>
          </p:cNvCxnSpPr>
          <p:nvPr/>
        </p:nvCxnSpPr>
        <p:spPr>
          <a:xfrm flipV="1">
            <a:off x="8836099" y="4529776"/>
            <a:ext cx="731694" cy="140592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68" name="직선 연결선 267">
            <a:extLst>
              <a:ext uri="{FF2B5EF4-FFF2-40B4-BE49-F238E27FC236}">
                <a16:creationId xmlns:a16="http://schemas.microsoft.com/office/drawing/2014/main" id="{7364E117-4762-43C6-8443-D25D3045A131}"/>
              </a:ext>
            </a:extLst>
          </p:cNvPr>
          <p:cNvCxnSpPr>
            <a:cxnSpLocks/>
          </p:cNvCxnSpPr>
          <p:nvPr/>
        </p:nvCxnSpPr>
        <p:spPr>
          <a:xfrm>
            <a:off x="8836816" y="4687297"/>
            <a:ext cx="813756" cy="142718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75" name="타원 274">
            <a:extLst>
              <a:ext uri="{FF2B5EF4-FFF2-40B4-BE49-F238E27FC236}">
                <a16:creationId xmlns:a16="http://schemas.microsoft.com/office/drawing/2014/main" id="{21A32270-C26D-4FCA-A962-DB2F4D5D24E3}"/>
              </a:ext>
            </a:extLst>
          </p:cNvPr>
          <p:cNvSpPr/>
          <p:nvPr/>
        </p:nvSpPr>
        <p:spPr>
          <a:xfrm>
            <a:off x="11157016" y="3495519"/>
            <a:ext cx="252000" cy="252000"/>
          </a:xfrm>
          <a:prstGeom prst="ellipse">
            <a:avLst/>
          </a:prstGeom>
          <a:ln w="57150">
            <a:solidFill>
              <a:srgbClr val="2ED78B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cxnSp>
        <p:nvCxnSpPr>
          <p:cNvPr id="276" name="직선 연결선 275">
            <a:extLst>
              <a:ext uri="{FF2B5EF4-FFF2-40B4-BE49-F238E27FC236}">
                <a16:creationId xmlns:a16="http://schemas.microsoft.com/office/drawing/2014/main" id="{29F9CADA-0794-482E-96D2-4B13977B51E5}"/>
              </a:ext>
            </a:extLst>
          </p:cNvPr>
          <p:cNvCxnSpPr>
            <a:cxnSpLocks/>
          </p:cNvCxnSpPr>
          <p:nvPr/>
        </p:nvCxnSpPr>
        <p:spPr>
          <a:xfrm flipV="1">
            <a:off x="10575271" y="3594585"/>
            <a:ext cx="549398" cy="237672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77" name="직선 연결선 276">
            <a:extLst>
              <a:ext uri="{FF2B5EF4-FFF2-40B4-BE49-F238E27FC236}">
                <a16:creationId xmlns:a16="http://schemas.microsoft.com/office/drawing/2014/main" id="{1F76B3A6-7DCC-4DFD-868E-DBE204533DF9}"/>
              </a:ext>
            </a:extLst>
          </p:cNvPr>
          <p:cNvCxnSpPr>
            <a:cxnSpLocks/>
          </p:cNvCxnSpPr>
          <p:nvPr/>
        </p:nvCxnSpPr>
        <p:spPr>
          <a:xfrm flipV="1">
            <a:off x="10650206" y="3594585"/>
            <a:ext cx="474463" cy="611126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79" name="직선 연결선 278">
            <a:extLst>
              <a:ext uri="{FF2B5EF4-FFF2-40B4-BE49-F238E27FC236}">
                <a16:creationId xmlns:a16="http://schemas.microsoft.com/office/drawing/2014/main" id="{ACB56AFB-0A0A-4A96-BE17-B34A20E2676A}"/>
              </a:ext>
            </a:extLst>
          </p:cNvPr>
          <p:cNvCxnSpPr>
            <a:cxnSpLocks/>
            <a:endCxn id="275" idx="2"/>
          </p:cNvCxnSpPr>
          <p:nvPr/>
        </p:nvCxnSpPr>
        <p:spPr>
          <a:xfrm>
            <a:off x="10679262" y="3323708"/>
            <a:ext cx="477754" cy="297811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82" name="TextBox 281">
            <a:extLst>
              <a:ext uri="{FF2B5EF4-FFF2-40B4-BE49-F238E27FC236}">
                <a16:creationId xmlns:a16="http://schemas.microsoft.com/office/drawing/2014/main" id="{2D9238F2-6BE3-4AFB-903C-428037CD37E9}"/>
              </a:ext>
            </a:extLst>
          </p:cNvPr>
          <p:cNvSpPr txBox="1"/>
          <p:nvPr/>
        </p:nvSpPr>
        <p:spPr>
          <a:xfrm>
            <a:off x="10644032" y="4730793"/>
            <a:ext cx="13288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예측 값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(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입장객수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)</a:t>
            </a:r>
            <a:endParaRPr lang="ko-KR" altLang="en-US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grpSp>
        <p:nvGrpSpPr>
          <p:cNvPr id="283" name="그룹 282">
            <a:extLst>
              <a:ext uri="{FF2B5EF4-FFF2-40B4-BE49-F238E27FC236}">
                <a16:creationId xmlns:a16="http://schemas.microsoft.com/office/drawing/2014/main" id="{84228697-7835-4363-BE3D-ED3DE0AF37A8}"/>
              </a:ext>
            </a:extLst>
          </p:cNvPr>
          <p:cNvGrpSpPr/>
          <p:nvPr/>
        </p:nvGrpSpPr>
        <p:grpSpPr>
          <a:xfrm rot="20663756">
            <a:off x="9853920" y="4593478"/>
            <a:ext cx="429836" cy="36685"/>
            <a:chOff x="4123139" y="985812"/>
            <a:chExt cx="418867" cy="36000"/>
          </a:xfrm>
        </p:grpSpPr>
        <p:sp>
          <p:nvSpPr>
            <p:cNvPr id="284" name="타원 283">
              <a:extLst>
                <a:ext uri="{FF2B5EF4-FFF2-40B4-BE49-F238E27FC236}">
                  <a16:creationId xmlns:a16="http://schemas.microsoft.com/office/drawing/2014/main" id="{36431C19-D610-486F-89D4-E90EB1D5E732}"/>
                </a:ext>
              </a:extLst>
            </p:cNvPr>
            <p:cNvSpPr/>
            <p:nvPr/>
          </p:nvSpPr>
          <p:spPr>
            <a:xfrm flipV="1">
              <a:off x="4123139" y="985812"/>
              <a:ext cx="36000" cy="36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285" name="타원 284">
              <a:extLst>
                <a:ext uri="{FF2B5EF4-FFF2-40B4-BE49-F238E27FC236}">
                  <a16:creationId xmlns:a16="http://schemas.microsoft.com/office/drawing/2014/main" id="{60F627FD-353C-4664-8094-83F8F29F39AF}"/>
                </a:ext>
              </a:extLst>
            </p:cNvPr>
            <p:cNvSpPr/>
            <p:nvPr/>
          </p:nvSpPr>
          <p:spPr>
            <a:xfrm flipV="1">
              <a:off x="4312027" y="985812"/>
              <a:ext cx="36000" cy="36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286" name="타원 285">
              <a:extLst>
                <a:ext uri="{FF2B5EF4-FFF2-40B4-BE49-F238E27FC236}">
                  <a16:creationId xmlns:a16="http://schemas.microsoft.com/office/drawing/2014/main" id="{F5E94FB3-ECA6-4F88-9D00-F88C5C30E6D3}"/>
                </a:ext>
              </a:extLst>
            </p:cNvPr>
            <p:cNvSpPr/>
            <p:nvPr/>
          </p:nvSpPr>
          <p:spPr>
            <a:xfrm flipV="1">
              <a:off x="4506006" y="985812"/>
              <a:ext cx="36000" cy="36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</p:grpSp>
      <p:cxnSp>
        <p:nvCxnSpPr>
          <p:cNvPr id="287" name="직선 연결선 286">
            <a:extLst>
              <a:ext uri="{FF2B5EF4-FFF2-40B4-BE49-F238E27FC236}">
                <a16:creationId xmlns:a16="http://schemas.microsoft.com/office/drawing/2014/main" id="{7CBB6296-CC93-45A1-997C-CC0876113438}"/>
              </a:ext>
            </a:extLst>
          </p:cNvPr>
          <p:cNvCxnSpPr>
            <a:cxnSpLocks/>
          </p:cNvCxnSpPr>
          <p:nvPr/>
        </p:nvCxnSpPr>
        <p:spPr>
          <a:xfrm flipV="1">
            <a:off x="1826123" y="898535"/>
            <a:ext cx="1438443" cy="256539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pSp>
        <p:nvGrpSpPr>
          <p:cNvPr id="289" name="그룹 288">
            <a:extLst>
              <a:ext uri="{FF2B5EF4-FFF2-40B4-BE49-F238E27FC236}">
                <a16:creationId xmlns:a16="http://schemas.microsoft.com/office/drawing/2014/main" id="{EB457E25-96F7-4C2C-9102-EA68A83E7EDA}"/>
              </a:ext>
            </a:extLst>
          </p:cNvPr>
          <p:cNvGrpSpPr/>
          <p:nvPr/>
        </p:nvGrpSpPr>
        <p:grpSpPr>
          <a:xfrm rot="1013017">
            <a:off x="9974354" y="3228973"/>
            <a:ext cx="429836" cy="45522"/>
            <a:chOff x="4123139" y="985812"/>
            <a:chExt cx="418867" cy="36000"/>
          </a:xfrm>
        </p:grpSpPr>
        <p:sp>
          <p:nvSpPr>
            <p:cNvPr id="290" name="타원 289">
              <a:extLst>
                <a:ext uri="{FF2B5EF4-FFF2-40B4-BE49-F238E27FC236}">
                  <a16:creationId xmlns:a16="http://schemas.microsoft.com/office/drawing/2014/main" id="{8DDEC6CF-F938-48CF-A73A-E7F61F7E1687}"/>
                </a:ext>
              </a:extLst>
            </p:cNvPr>
            <p:cNvSpPr/>
            <p:nvPr/>
          </p:nvSpPr>
          <p:spPr>
            <a:xfrm flipV="1">
              <a:off x="4123139" y="985812"/>
              <a:ext cx="36000" cy="36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291" name="타원 290">
              <a:extLst>
                <a:ext uri="{FF2B5EF4-FFF2-40B4-BE49-F238E27FC236}">
                  <a16:creationId xmlns:a16="http://schemas.microsoft.com/office/drawing/2014/main" id="{76E72C8D-65BD-46D8-A813-56C10A33CD98}"/>
                </a:ext>
              </a:extLst>
            </p:cNvPr>
            <p:cNvSpPr/>
            <p:nvPr/>
          </p:nvSpPr>
          <p:spPr>
            <a:xfrm flipV="1">
              <a:off x="4312027" y="985812"/>
              <a:ext cx="36000" cy="36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292" name="타원 291">
              <a:extLst>
                <a:ext uri="{FF2B5EF4-FFF2-40B4-BE49-F238E27FC236}">
                  <a16:creationId xmlns:a16="http://schemas.microsoft.com/office/drawing/2014/main" id="{1E57D41F-E5A6-4C31-BA35-3218E2F7DACE}"/>
                </a:ext>
              </a:extLst>
            </p:cNvPr>
            <p:cNvSpPr/>
            <p:nvPr/>
          </p:nvSpPr>
          <p:spPr>
            <a:xfrm flipV="1">
              <a:off x="4506006" y="985812"/>
              <a:ext cx="36000" cy="36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</p:grpSp>
      <p:sp>
        <p:nvSpPr>
          <p:cNvPr id="293" name="TextBox 292">
            <a:extLst>
              <a:ext uri="{FF2B5EF4-FFF2-40B4-BE49-F238E27FC236}">
                <a16:creationId xmlns:a16="http://schemas.microsoft.com/office/drawing/2014/main" id="{54C526B2-9030-4932-939D-FCD7D7926523}"/>
              </a:ext>
            </a:extLst>
          </p:cNvPr>
          <p:cNvSpPr txBox="1"/>
          <p:nvPr/>
        </p:nvSpPr>
        <p:spPr>
          <a:xfrm>
            <a:off x="9697904" y="3679242"/>
            <a:ext cx="1026309" cy="2963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DNN </a:t>
            </a:r>
          </a:p>
        </p:txBody>
      </p:sp>
      <p:sp>
        <p:nvSpPr>
          <p:cNvPr id="294" name="TextBox 293">
            <a:extLst>
              <a:ext uri="{FF2B5EF4-FFF2-40B4-BE49-F238E27FC236}">
                <a16:creationId xmlns:a16="http://schemas.microsoft.com/office/drawing/2014/main" id="{F08E6BBE-F81B-4825-AE4D-CD3E1FC1E9AA}"/>
              </a:ext>
            </a:extLst>
          </p:cNvPr>
          <p:cNvSpPr txBox="1"/>
          <p:nvPr/>
        </p:nvSpPr>
        <p:spPr>
          <a:xfrm>
            <a:off x="8232490" y="5115839"/>
            <a:ext cx="10263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Outputs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→ 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New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Inputs </a:t>
            </a:r>
          </a:p>
        </p:txBody>
      </p:sp>
    </p:spTree>
    <p:extLst>
      <p:ext uri="{BB962C8B-B14F-4D97-AF65-F5344CB8AC3E}">
        <p14:creationId xmlns:p14="http://schemas.microsoft.com/office/powerpoint/2010/main" val="32677013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D08292C3-B0EF-4C1D-AF50-95B586213283}"/>
              </a:ext>
            </a:extLst>
          </p:cNvPr>
          <p:cNvSpPr/>
          <p:nvPr/>
        </p:nvSpPr>
        <p:spPr>
          <a:xfrm>
            <a:off x="0" y="0"/>
            <a:ext cx="12216800" cy="1186774"/>
          </a:xfrm>
          <a:prstGeom prst="rect">
            <a:avLst/>
          </a:prstGeom>
          <a:solidFill>
            <a:schemeClr val="bg2">
              <a:lumMod val="90000"/>
              <a:alpha val="86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36A0D0E5-357D-41B4-B386-256C23DB7666}"/>
              </a:ext>
            </a:extLst>
          </p:cNvPr>
          <p:cNvSpPr txBox="1">
            <a:spLocks/>
          </p:cNvSpPr>
          <p:nvPr/>
        </p:nvSpPr>
        <p:spPr>
          <a:xfrm>
            <a:off x="362990" y="298199"/>
            <a:ext cx="9719553" cy="6562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모델 구성</a:t>
            </a:r>
            <a:endParaRPr lang="en-US" altLang="ko-KR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E1261945-53FB-4592-98C8-56C69F3DED0A}"/>
              </a:ext>
            </a:extLst>
          </p:cNvPr>
          <p:cNvSpPr txBox="1">
            <a:spLocks/>
          </p:cNvSpPr>
          <p:nvPr/>
        </p:nvSpPr>
        <p:spPr>
          <a:xfrm>
            <a:off x="838200" y="183597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ko-KR" altLang="ko-KR" dirty="0"/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8BB8C3B2-C873-446A-B3C6-636C21C137A1}"/>
              </a:ext>
            </a:extLst>
          </p:cNvPr>
          <p:cNvSpPr txBox="1">
            <a:spLocks/>
          </p:cNvSpPr>
          <p:nvPr/>
        </p:nvSpPr>
        <p:spPr>
          <a:xfrm>
            <a:off x="990600" y="198837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ko-KR" dirty="0"/>
              <a:t>각각의 데이터의 </a:t>
            </a:r>
            <a:r>
              <a:rPr lang="en-US" altLang="ko-KR" dirty="0"/>
              <a:t>input</a:t>
            </a:r>
            <a:r>
              <a:rPr lang="ko-KR" altLang="ko-KR" dirty="0"/>
              <a:t>으로</a:t>
            </a:r>
            <a:r>
              <a:rPr lang="en-US" altLang="ko-KR" dirty="0"/>
              <a:t> neural network</a:t>
            </a:r>
            <a:r>
              <a:rPr lang="ko-KR" altLang="ko-KR" dirty="0"/>
              <a:t>모델링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3C5E25C-0D09-4F12-8C3C-85F4D700900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990599" y="2680782"/>
            <a:ext cx="6634844" cy="89873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7B2C902-4DE6-4FE3-B165-7F88DBD36A7F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990599" y="3871780"/>
            <a:ext cx="6634844" cy="107847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2BB820C9-A929-4C8B-A2B0-92261C22D55C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990598" y="5083856"/>
            <a:ext cx="6634845" cy="1249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7948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D08292C3-B0EF-4C1D-AF50-95B586213283}"/>
              </a:ext>
            </a:extLst>
          </p:cNvPr>
          <p:cNvSpPr/>
          <p:nvPr/>
        </p:nvSpPr>
        <p:spPr>
          <a:xfrm>
            <a:off x="0" y="0"/>
            <a:ext cx="12216800" cy="1186774"/>
          </a:xfrm>
          <a:prstGeom prst="rect">
            <a:avLst/>
          </a:prstGeom>
          <a:solidFill>
            <a:schemeClr val="bg2">
              <a:lumMod val="90000"/>
              <a:alpha val="86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36A0D0E5-357D-41B4-B386-256C23DB7666}"/>
              </a:ext>
            </a:extLst>
          </p:cNvPr>
          <p:cNvSpPr txBox="1">
            <a:spLocks/>
          </p:cNvSpPr>
          <p:nvPr/>
        </p:nvSpPr>
        <p:spPr>
          <a:xfrm>
            <a:off x="362990" y="298199"/>
            <a:ext cx="9719553" cy="6562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모델 구성</a:t>
            </a:r>
            <a:endParaRPr lang="en-US" altLang="ko-KR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E1261945-53FB-4592-98C8-56C69F3DED0A}"/>
              </a:ext>
            </a:extLst>
          </p:cNvPr>
          <p:cNvSpPr txBox="1">
            <a:spLocks/>
          </p:cNvSpPr>
          <p:nvPr/>
        </p:nvSpPr>
        <p:spPr>
          <a:xfrm>
            <a:off x="838200" y="183597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ko-KR" altLang="ko-KR" dirty="0"/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8BB8C3B2-C873-446A-B3C6-636C21C137A1}"/>
              </a:ext>
            </a:extLst>
          </p:cNvPr>
          <p:cNvSpPr txBox="1">
            <a:spLocks/>
          </p:cNvSpPr>
          <p:nvPr/>
        </p:nvSpPr>
        <p:spPr>
          <a:xfrm>
            <a:off x="990600" y="198837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ko-KR" dirty="0"/>
              <a:t>각 모델에서 나온 </a:t>
            </a:r>
            <a:r>
              <a:rPr lang="en-US" altLang="ko-KR" dirty="0"/>
              <a:t>output</a:t>
            </a:r>
            <a:r>
              <a:rPr lang="ko-KR" altLang="ko-KR" dirty="0"/>
              <a:t>을 다시 </a:t>
            </a:r>
            <a:r>
              <a:rPr lang="en-US" altLang="ko-KR" dirty="0"/>
              <a:t>input</a:t>
            </a:r>
            <a:r>
              <a:rPr lang="ko-KR" altLang="ko-KR" dirty="0"/>
              <a:t>으로 해서 다시 </a:t>
            </a:r>
            <a:r>
              <a:rPr lang="en-US" altLang="ko-KR" dirty="0"/>
              <a:t>DNN</a:t>
            </a:r>
            <a:r>
              <a:rPr lang="ko-KR" altLang="ko-KR" dirty="0"/>
              <a:t>을 구성하여 최종 </a:t>
            </a:r>
            <a:r>
              <a:rPr lang="en-US" altLang="ko-KR" dirty="0"/>
              <a:t>regression</a:t>
            </a:r>
            <a:r>
              <a:rPr lang="ko-KR" altLang="ko-KR" dirty="0"/>
              <a:t>값이 출력되도록</a:t>
            </a:r>
            <a:r>
              <a:rPr lang="en-US" altLang="ko-KR" dirty="0"/>
              <a:t> </a:t>
            </a:r>
            <a:r>
              <a:rPr lang="ko-KR" altLang="en-US" dirty="0"/>
              <a:t>함</a:t>
            </a:r>
            <a:r>
              <a:rPr lang="en-US" altLang="ko-KR" dirty="0"/>
              <a:t>. (concatenate)</a:t>
            </a:r>
          </a:p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F42C6E1-B16F-4B85-9984-938D46BDC18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344386" y="3429000"/>
            <a:ext cx="8942614" cy="2596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1922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D08292C3-B0EF-4C1D-AF50-95B586213283}"/>
              </a:ext>
            </a:extLst>
          </p:cNvPr>
          <p:cNvSpPr/>
          <p:nvPr/>
        </p:nvSpPr>
        <p:spPr>
          <a:xfrm>
            <a:off x="0" y="0"/>
            <a:ext cx="12216800" cy="1186774"/>
          </a:xfrm>
          <a:prstGeom prst="rect">
            <a:avLst/>
          </a:prstGeom>
          <a:solidFill>
            <a:schemeClr val="bg2">
              <a:lumMod val="90000"/>
              <a:alpha val="86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36A0D0E5-357D-41B4-B386-256C23DB7666}"/>
              </a:ext>
            </a:extLst>
          </p:cNvPr>
          <p:cNvSpPr txBox="1">
            <a:spLocks/>
          </p:cNvSpPr>
          <p:nvPr/>
        </p:nvSpPr>
        <p:spPr>
          <a:xfrm>
            <a:off x="362990" y="298199"/>
            <a:ext cx="9719553" cy="6562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모델 구성</a:t>
            </a:r>
            <a:endParaRPr lang="en-US" altLang="ko-KR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E1261945-53FB-4592-98C8-56C69F3DED0A}"/>
              </a:ext>
            </a:extLst>
          </p:cNvPr>
          <p:cNvSpPr txBox="1">
            <a:spLocks/>
          </p:cNvSpPr>
          <p:nvPr/>
        </p:nvSpPr>
        <p:spPr>
          <a:xfrm>
            <a:off x="838200" y="183597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ko-KR" altLang="ko-KR" dirty="0"/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8BB8C3B2-C873-446A-B3C6-636C21C137A1}"/>
              </a:ext>
            </a:extLst>
          </p:cNvPr>
          <p:cNvSpPr txBox="1">
            <a:spLocks/>
          </p:cNvSpPr>
          <p:nvPr/>
        </p:nvSpPr>
        <p:spPr>
          <a:xfrm>
            <a:off x="990600" y="198837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ko-KR" altLang="ko-KR" dirty="0"/>
              <a:t>모델을 전처리한 학습데이터로 </a:t>
            </a:r>
            <a:r>
              <a:rPr lang="ko-KR" altLang="en-US" dirty="0"/>
              <a:t>학습</a:t>
            </a:r>
            <a:endParaRPr lang="en-US" altLang="ko-KR" dirty="0"/>
          </a:p>
          <a:p>
            <a:pPr lvl="0"/>
            <a:r>
              <a:rPr lang="ko-KR" altLang="ko-KR" dirty="0"/>
              <a:t>최고의 모델을 저장</a:t>
            </a:r>
            <a:endParaRPr lang="en-US" altLang="ko-KR" dirty="0"/>
          </a:p>
          <a:p>
            <a:endParaRPr lang="en-US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89E5538-A781-4EF3-993B-271B9DFD044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990600" y="3429000"/>
            <a:ext cx="8953500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5862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D08292C3-B0EF-4C1D-AF50-95B586213283}"/>
              </a:ext>
            </a:extLst>
          </p:cNvPr>
          <p:cNvSpPr/>
          <p:nvPr/>
        </p:nvSpPr>
        <p:spPr>
          <a:xfrm>
            <a:off x="0" y="0"/>
            <a:ext cx="12216800" cy="1186774"/>
          </a:xfrm>
          <a:prstGeom prst="rect">
            <a:avLst/>
          </a:prstGeom>
          <a:solidFill>
            <a:schemeClr val="bg2">
              <a:lumMod val="90000"/>
              <a:alpha val="86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36A0D0E5-357D-41B4-B386-256C23DB7666}"/>
              </a:ext>
            </a:extLst>
          </p:cNvPr>
          <p:cNvSpPr txBox="1">
            <a:spLocks/>
          </p:cNvSpPr>
          <p:nvPr/>
        </p:nvSpPr>
        <p:spPr>
          <a:xfrm>
            <a:off x="362990" y="298199"/>
            <a:ext cx="9719553" cy="6562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모델 구성</a:t>
            </a:r>
            <a:endParaRPr lang="en-US" altLang="ko-KR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E1261945-53FB-4592-98C8-56C69F3DED0A}"/>
              </a:ext>
            </a:extLst>
          </p:cNvPr>
          <p:cNvSpPr txBox="1">
            <a:spLocks/>
          </p:cNvSpPr>
          <p:nvPr/>
        </p:nvSpPr>
        <p:spPr>
          <a:xfrm>
            <a:off x="838200" y="183597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ko-KR" altLang="ko-KR" dirty="0"/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8BB8C3B2-C873-446A-B3C6-636C21C137A1}"/>
              </a:ext>
            </a:extLst>
          </p:cNvPr>
          <p:cNvSpPr txBox="1">
            <a:spLocks/>
          </p:cNvSpPr>
          <p:nvPr/>
        </p:nvSpPr>
        <p:spPr>
          <a:xfrm>
            <a:off x="990600" y="198837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altLang="ko-KR" dirty="0"/>
              <a:t>Plot</a:t>
            </a:r>
            <a:r>
              <a:rPr lang="ko-KR" altLang="en-US" dirty="0"/>
              <a:t>그리기</a:t>
            </a:r>
            <a:endParaRPr lang="en-US" altLang="ko-KR" dirty="0"/>
          </a:p>
          <a:p>
            <a:endParaRPr lang="en-US" altLang="ko-KR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FBB10C8-D52C-4A86-ABC6-61FF159C82B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838199" y="2965086"/>
            <a:ext cx="9244343" cy="2700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3790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D08292C3-B0EF-4C1D-AF50-95B586213283}"/>
              </a:ext>
            </a:extLst>
          </p:cNvPr>
          <p:cNvSpPr/>
          <p:nvPr/>
        </p:nvSpPr>
        <p:spPr>
          <a:xfrm>
            <a:off x="0" y="0"/>
            <a:ext cx="12216800" cy="1186774"/>
          </a:xfrm>
          <a:prstGeom prst="rect">
            <a:avLst/>
          </a:prstGeom>
          <a:solidFill>
            <a:schemeClr val="bg2">
              <a:lumMod val="90000"/>
              <a:alpha val="86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36A0D0E5-357D-41B4-B386-256C23DB7666}"/>
              </a:ext>
            </a:extLst>
          </p:cNvPr>
          <p:cNvSpPr txBox="1">
            <a:spLocks/>
          </p:cNvSpPr>
          <p:nvPr/>
        </p:nvSpPr>
        <p:spPr>
          <a:xfrm>
            <a:off x="362990" y="298199"/>
            <a:ext cx="9719553" cy="6562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모델 결과 비교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E1261945-53FB-4592-98C8-56C69F3DED0A}"/>
              </a:ext>
            </a:extLst>
          </p:cNvPr>
          <p:cNvSpPr txBox="1">
            <a:spLocks/>
          </p:cNvSpPr>
          <p:nvPr/>
        </p:nvSpPr>
        <p:spPr>
          <a:xfrm>
            <a:off x="838200" y="183597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ko-KR" altLang="ko-KR" dirty="0"/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8BB8C3B2-C873-446A-B3C6-636C21C137A1}"/>
              </a:ext>
            </a:extLst>
          </p:cNvPr>
          <p:cNvSpPr txBox="1">
            <a:spLocks/>
          </p:cNvSpPr>
          <p:nvPr/>
        </p:nvSpPr>
        <p:spPr>
          <a:xfrm>
            <a:off x="990600" y="1252677"/>
            <a:ext cx="10515600" cy="50870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ko-KR" altLang="en-US" dirty="0"/>
              <a:t>일별 시계열 데이터만 </a:t>
            </a:r>
            <a:r>
              <a:rPr lang="en-US" altLang="ko-KR" dirty="0"/>
              <a:t>LSTM</a:t>
            </a:r>
            <a:r>
              <a:rPr lang="ko-KR" altLang="en-US" dirty="0"/>
              <a:t>을 적용 </a:t>
            </a:r>
            <a:r>
              <a:rPr lang="ko-KR" altLang="en-US" dirty="0" err="1"/>
              <a:t>했을때</a:t>
            </a:r>
            <a:endParaRPr lang="en-US" altLang="ko-KR" dirty="0"/>
          </a:p>
          <a:p>
            <a:endParaRPr lang="en-US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9E75EA1-3E5B-45F7-83C1-4AD6F40D86A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990600" y="1677972"/>
            <a:ext cx="9001812" cy="4881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88889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D08292C3-B0EF-4C1D-AF50-95B586213283}"/>
              </a:ext>
            </a:extLst>
          </p:cNvPr>
          <p:cNvSpPr/>
          <p:nvPr/>
        </p:nvSpPr>
        <p:spPr>
          <a:xfrm>
            <a:off x="0" y="0"/>
            <a:ext cx="12216800" cy="1186774"/>
          </a:xfrm>
          <a:prstGeom prst="rect">
            <a:avLst/>
          </a:prstGeom>
          <a:solidFill>
            <a:schemeClr val="bg2">
              <a:lumMod val="90000"/>
              <a:alpha val="86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36A0D0E5-357D-41B4-B386-256C23DB7666}"/>
              </a:ext>
            </a:extLst>
          </p:cNvPr>
          <p:cNvSpPr txBox="1">
            <a:spLocks/>
          </p:cNvSpPr>
          <p:nvPr/>
        </p:nvSpPr>
        <p:spPr>
          <a:xfrm>
            <a:off x="362990" y="298199"/>
            <a:ext cx="9719553" cy="6562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모델 결과 비교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E1261945-53FB-4592-98C8-56C69F3DED0A}"/>
              </a:ext>
            </a:extLst>
          </p:cNvPr>
          <p:cNvSpPr txBox="1">
            <a:spLocks/>
          </p:cNvSpPr>
          <p:nvPr/>
        </p:nvSpPr>
        <p:spPr>
          <a:xfrm>
            <a:off x="838200" y="183597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ko-KR" altLang="ko-KR" dirty="0"/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8BB8C3B2-C873-446A-B3C6-636C21C137A1}"/>
              </a:ext>
            </a:extLst>
          </p:cNvPr>
          <p:cNvSpPr txBox="1">
            <a:spLocks/>
          </p:cNvSpPr>
          <p:nvPr/>
        </p:nvSpPr>
        <p:spPr>
          <a:xfrm>
            <a:off x="990600" y="1186774"/>
            <a:ext cx="10515600" cy="51529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ko-KR" altLang="en-US" dirty="0"/>
              <a:t>특징 데이터만 </a:t>
            </a:r>
            <a:r>
              <a:rPr lang="en-US" altLang="ko-KR" dirty="0"/>
              <a:t>DNN</a:t>
            </a:r>
            <a:r>
              <a:rPr lang="ko-KR" altLang="en-US" dirty="0"/>
              <a:t>을 적용 </a:t>
            </a:r>
            <a:r>
              <a:rPr lang="ko-KR" altLang="en-US" dirty="0" err="1"/>
              <a:t>했을때</a:t>
            </a:r>
            <a:endParaRPr lang="en-US" altLang="ko-KR" dirty="0"/>
          </a:p>
          <a:p>
            <a:endParaRPr lang="en-US" altLang="ko-KR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EE1844B-1052-44B6-B4EE-C081FC9C291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368787" y="1649692"/>
            <a:ext cx="8981844" cy="4910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07040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D08292C3-B0EF-4C1D-AF50-95B586213283}"/>
              </a:ext>
            </a:extLst>
          </p:cNvPr>
          <p:cNvSpPr/>
          <p:nvPr/>
        </p:nvSpPr>
        <p:spPr>
          <a:xfrm>
            <a:off x="0" y="0"/>
            <a:ext cx="12216800" cy="1186774"/>
          </a:xfrm>
          <a:prstGeom prst="rect">
            <a:avLst/>
          </a:prstGeom>
          <a:solidFill>
            <a:schemeClr val="bg2">
              <a:lumMod val="90000"/>
              <a:alpha val="86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36A0D0E5-357D-41B4-B386-256C23DB7666}"/>
              </a:ext>
            </a:extLst>
          </p:cNvPr>
          <p:cNvSpPr txBox="1">
            <a:spLocks/>
          </p:cNvSpPr>
          <p:nvPr/>
        </p:nvSpPr>
        <p:spPr>
          <a:xfrm>
            <a:off x="362990" y="298199"/>
            <a:ext cx="9719553" cy="6562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모델 결과 비교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E1261945-53FB-4592-98C8-56C69F3DED0A}"/>
              </a:ext>
            </a:extLst>
          </p:cNvPr>
          <p:cNvSpPr txBox="1">
            <a:spLocks/>
          </p:cNvSpPr>
          <p:nvPr/>
        </p:nvSpPr>
        <p:spPr>
          <a:xfrm>
            <a:off x="838200" y="183597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ko-KR" altLang="ko-KR" dirty="0"/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8BB8C3B2-C873-446A-B3C6-636C21C137A1}"/>
              </a:ext>
            </a:extLst>
          </p:cNvPr>
          <p:cNvSpPr txBox="1">
            <a:spLocks/>
          </p:cNvSpPr>
          <p:nvPr/>
        </p:nvSpPr>
        <p:spPr>
          <a:xfrm>
            <a:off x="990600" y="1484973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altLang="ko-KR" dirty="0"/>
              <a:t>DNN</a:t>
            </a:r>
            <a:r>
              <a:rPr lang="ko-KR" altLang="en-US" dirty="0"/>
              <a:t> </a:t>
            </a:r>
            <a:r>
              <a:rPr lang="en-US" altLang="ko-KR" dirty="0"/>
              <a:t>+</a:t>
            </a:r>
            <a:r>
              <a:rPr lang="ko-KR" altLang="en-US" dirty="0"/>
              <a:t> </a:t>
            </a:r>
            <a:r>
              <a:rPr lang="en-US" altLang="ko-KR" dirty="0"/>
              <a:t>LSTM</a:t>
            </a:r>
            <a:r>
              <a:rPr lang="ko-KR" altLang="en-US" dirty="0"/>
              <a:t>일별</a:t>
            </a:r>
            <a:endParaRPr lang="en-US" altLang="ko-KR" dirty="0"/>
          </a:p>
          <a:p>
            <a:endParaRPr lang="en-US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B52A7CB-4BCD-4405-8302-DE1FACE656D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990600" y="2120653"/>
            <a:ext cx="5312229" cy="48985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8A0E238-2F36-4827-95DA-A2C1C0EA912C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990600" y="2833369"/>
            <a:ext cx="9091943" cy="3638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8850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D08292C3-B0EF-4C1D-AF50-95B586213283}"/>
              </a:ext>
            </a:extLst>
          </p:cNvPr>
          <p:cNvSpPr/>
          <p:nvPr/>
        </p:nvSpPr>
        <p:spPr>
          <a:xfrm>
            <a:off x="0" y="0"/>
            <a:ext cx="12216800" cy="1186774"/>
          </a:xfrm>
          <a:prstGeom prst="rect">
            <a:avLst/>
          </a:prstGeom>
          <a:solidFill>
            <a:schemeClr val="bg2">
              <a:lumMod val="90000"/>
              <a:alpha val="86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73ED2A5-E9EA-41E1-A820-0F2789EA5B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990" y="265247"/>
            <a:ext cx="9719553" cy="656279"/>
          </a:xfrm>
        </p:spPr>
        <p:txBody>
          <a:bodyPr>
            <a:noAutofit/>
          </a:bodyPr>
          <a:lstStyle/>
          <a:p>
            <a:r>
              <a:rPr lang="ko-KR" altLang="en-US" sz="4300" dirty="0">
                <a:solidFill>
                  <a:schemeClr val="bg2">
                    <a:lumMod val="2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해결책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0D28686-58FF-48F8-8C67-11936666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0600" y="4033748"/>
            <a:ext cx="10515600" cy="4351338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일별 입장객 수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, 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날씨 데이터셋 등을 사용</a:t>
            </a:r>
            <a:endParaRPr lang="en-US" altLang="ko-KR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r>
              <a:rPr lang="ko-KR" altLang="en-US" dirty="0" err="1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머신러닝을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통해 학습</a:t>
            </a:r>
            <a:endParaRPr lang="en-US" altLang="ko-KR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pPr marL="0" indent="0">
              <a:buNone/>
            </a:pPr>
            <a:endParaRPr lang="ko-KR" altLang="en-US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FAAEC777-A1D2-45C6-9DFB-CD40091CE1BE}"/>
              </a:ext>
            </a:extLst>
          </p:cNvPr>
          <p:cNvSpPr txBox="1">
            <a:spLocks/>
          </p:cNvSpPr>
          <p:nvPr/>
        </p:nvSpPr>
        <p:spPr>
          <a:xfrm>
            <a:off x="1311918" y="2335046"/>
            <a:ext cx="10515600" cy="73634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36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미래의 특정 날짜에 어느 정도의 사람이 올 지 예측</a:t>
            </a:r>
            <a:r>
              <a:rPr lang="en-US" altLang="ko-KR" sz="36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!</a:t>
            </a:r>
          </a:p>
          <a:p>
            <a:endParaRPr lang="en-US" altLang="ko-KR" sz="36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ko-KR" altLang="en-US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8636585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D08292C3-B0EF-4C1D-AF50-95B586213283}"/>
              </a:ext>
            </a:extLst>
          </p:cNvPr>
          <p:cNvSpPr/>
          <p:nvPr/>
        </p:nvSpPr>
        <p:spPr>
          <a:xfrm>
            <a:off x="0" y="0"/>
            <a:ext cx="12216800" cy="1186774"/>
          </a:xfrm>
          <a:prstGeom prst="rect">
            <a:avLst/>
          </a:prstGeom>
          <a:solidFill>
            <a:schemeClr val="bg2">
              <a:lumMod val="90000"/>
              <a:alpha val="86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36A0D0E5-357D-41B4-B386-256C23DB7666}"/>
              </a:ext>
            </a:extLst>
          </p:cNvPr>
          <p:cNvSpPr txBox="1">
            <a:spLocks/>
          </p:cNvSpPr>
          <p:nvPr/>
        </p:nvSpPr>
        <p:spPr>
          <a:xfrm>
            <a:off x="362990" y="298199"/>
            <a:ext cx="9719553" cy="6562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모델 결과 비교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E1261945-53FB-4592-98C8-56C69F3DED0A}"/>
              </a:ext>
            </a:extLst>
          </p:cNvPr>
          <p:cNvSpPr txBox="1">
            <a:spLocks/>
          </p:cNvSpPr>
          <p:nvPr/>
        </p:nvSpPr>
        <p:spPr>
          <a:xfrm>
            <a:off x="838200" y="183597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ko-KR" altLang="ko-KR" dirty="0"/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8BB8C3B2-C873-446A-B3C6-636C21C137A1}"/>
              </a:ext>
            </a:extLst>
          </p:cNvPr>
          <p:cNvSpPr txBox="1">
            <a:spLocks/>
          </p:cNvSpPr>
          <p:nvPr/>
        </p:nvSpPr>
        <p:spPr>
          <a:xfrm>
            <a:off x="990600" y="1484973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ko-KR" altLang="en-US" dirty="0"/>
              <a:t>전체 </a:t>
            </a:r>
            <a:r>
              <a:rPr lang="en-US" altLang="ko-KR" dirty="0"/>
              <a:t>(</a:t>
            </a:r>
            <a:r>
              <a:rPr lang="ko-KR" altLang="en-US" dirty="0"/>
              <a:t>특징 데이터 </a:t>
            </a:r>
            <a:r>
              <a:rPr lang="en-US" altLang="ko-KR" dirty="0"/>
              <a:t>DNN, </a:t>
            </a:r>
            <a:r>
              <a:rPr lang="ko-KR" altLang="en-US" dirty="0"/>
              <a:t>일별</a:t>
            </a:r>
            <a:r>
              <a:rPr lang="en-US" altLang="ko-KR" dirty="0"/>
              <a:t>, </a:t>
            </a:r>
            <a:r>
              <a:rPr lang="ko-KR" altLang="en-US" dirty="0"/>
              <a:t>주간 데이터 </a:t>
            </a:r>
            <a:r>
              <a:rPr lang="en-US" altLang="ko-KR" dirty="0"/>
              <a:t>LSTM)</a:t>
            </a:r>
          </a:p>
          <a:p>
            <a:endParaRPr lang="en-US" altLang="ko-KR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7E83207-2C44-4EE6-A602-E0462B296CB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990600" y="2200666"/>
            <a:ext cx="4544786" cy="42823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F843861-E536-4C40-8660-2A9C02E71058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38199" y="2702540"/>
            <a:ext cx="9244344" cy="3603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85593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D08292C3-B0EF-4C1D-AF50-95B586213283}"/>
              </a:ext>
            </a:extLst>
          </p:cNvPr>
          <p:cNvSpPr/>
          <p:nvPr/>
        </p:nvSpPr>
        <p:spPr>
          <a:xfrm>
            <a:off x="0" y="0"/>
            <a:ext cx="12216800" cy="1186774"/>
          </a:xfrm>
          <a:prstGeom prst="rect">
            <a:avLst/>
          </a:prstGeom>
          <a:solidFill>
            <a:schemeClr val="bg2">
              <a:lumMod val="90000"/>
              <a:alpha val="86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36A0D0E5-357D-41B4-B386-256C23DB7666}"/>
              </a:ext>
            </a:extLst>
          </p:cNvPr>
          <p:cNvSpPr txBox="1">
            <a:spLocks/>
          </p:cNvSpPr>
          <p:nvPr/>
        </p:nvSpPr>
        <p:spPr>
          <a:xfrm>
            <a:off x="362990" y="298199"/>
            <a:ext cx="9719553" cy="6562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모델 결과 비교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E1261945-53FB-4592-98C8-56C69F3DED0A}"/>
              </a:ext>
            </a:extLst>
          </p:cNvPr>
          <p:cNvSpPr txBox="1">
            <a:spLocks/>
          </p:cNvSpPr>
          <p:nvPr/>
        </p:nvSpPr>
        <p:spPr>
          <a:xfrm>
            <a:off x="838200" y="183597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ko-KR" altLang="ko-KR" dirty="0"/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8BB8C3B2-C873-446A-B3C6-636C21C137A1}"/>
              </a:ext>
            </a:extLst>
          </p:cNvPr>
          <p:cNvSpPr txBox="1">
            <a:spLocks/>
          </p:cNvSpPr>
          <p:nvPr/>
        </p:nvSpPr>
        <p:spPr>
          <a:xfrm>
            <a:off x="990600" y="183597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ko-KR" dirty="0"/>
              <a:t>현재까지 진행상황 </a:t>
            </a:r>
            <a:r>
              <a:rPr lang="en-US" altLang="ko-KR" dirty="0" err="1"/>
              <a:t>Val_Loss</a:t>
            </a:r>
            <a:r>
              <a:rPr lang="ko-KR" altLang="ko-KR" dirty="0"/>
              <a:t>를 </a:t>
            </a:r>
            <a:r>
              <a:rPr lang="en-US" altLang="ko-KR" dirty="0"/>
              <a:t>0.00169</a:t>
            </a:r>
            <a:r>
              <a:rPr lang="ko-KR" altLang="ko-KR" dirty="0"/>
              <a:t>까지 내</a:t>
            </a:r>
            <a:r>
              <a:rPr lang="ko-KR" altLang="en-US" dirty="0"/>
              <a:t>림</a:t>
            </a:r>
            <a:r>
              <a:rPr lang="en-US" altLang="ko-KR" dirty="0"/>
              <a:t>.</a:t>
            </a:r>
            <a:endParaRPr lang="ko-KR" altLang="ko-KR" dirty="0"/>
          </a:p>
          <a:p>
            <a:pPr marL="0" lv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534392D-1FE9-4112-8E8C-339D0DF443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2177" y="2401682"/>
            <a:ext cx="10870748" cy="2612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57530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4C08AE1-DDB0-40BD-B56F-673DCE10AD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6041" y="1643062"/>
            <a:ext cx="8464742" cy="452176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739DEBF3-8C91-4BD6-92EE-7F17AA83944E}"/>
              </a:ext>
            </a:extLst>
          </p:cNvPr>
          <p:cNvSpPr/>
          <p:nvPr/>
        </p:nvSpPr>
        <p:spPr>
          <a:xfrm>
            <a:off x="0" y="0"/>
            <a:ext cx="12216800" cy="1186774"/>
          </a:xfrm>
          <a:prstGeom prst="rect">
            <a:avLst/>
          </a:prstGeom>
          <a:solidFill>
            <a:schemeClr val="bg2">
              <a:lumMod val="90000"/>
              <a:alpha val="86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400" dirty="0">
                <a:solidFill>
                  <a:schemeClr val="bg2">
                    <a:lumMod val="2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모델 결과 비교</a:t>
            </a:r>
          </a:p>
        </p:txBody>
      </p:sp>
    </p:spTree>
    <p:extLst>
      <p:ext uri="{BB962C8B-B14F-4D97-AF65-F5344CB8AC3E}">
        <p14:creationId xmlns:p14="http://schemas.microsoft.com/office/powerpoint/2010/main" val="287735497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D08292C3-B0EF-4C1D-AF50-95B586213283}"/>
              </a:ext>
            </a:extLst>
          </p:cNvPr>
          <p:cNvSpPr/>
          <p:nvPr/>
        </p:nvSpPr>
        <p:spPr>
          <a:xfrm>
            <a:off x="0" y="0"/>
            <a:ext cx="12216800" cy="1186774"/>
          </a:xfrm>
          <a:prstGeom prst="rect">
            <a:avLst/>
          </a:prstGeom>
          <a:solidFill>
            <a:schemeClr val="bg2">
              <a:lumMod val="90000"/>
              <a:alpha val="86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73ED2A5-E9EA-41E1-A820-0F2789EA5B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990" y="265247"/>
            <a:ext cx="9719553" cy="656279"/>
          </a:xfrm>
        </p:spPr>
        <p:txBody>
          <a:bodyPr>
            <a:noAutofit/>
          </a:bodyPr>
          <a:lstStyle/>
          <a:p>
            <a:r>
              <a:rPr lang="ko-KR" altLang="en-US" sz="4300" dirty="0">
                <a:solidFill>
                  <a:schemeClr val="bg2">
                    <a:lumMod val="2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한계점 및 보완점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0D28686-58FF-48F8-8C67-11936666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110000"/>
              </a:lnSpc>
            </a:pP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API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가 제공되지 않고 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CSV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파일만 제공되면서 최근의 데이터를 가져올 수 없음</a:t>
            </a:r>
            <a:endParaRPr lang="en-US" altLang="ko-KR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pPr>
              <a:lnSpc>
                <a:spcPct val="110000"/>
              </a:lnSpc>
            </a:pP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현재로부터의 미래예측을 할 수가 없다</a:t>
            </a:r>
            <a:endParaRPr lang="en-US" altLang="ko-KR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pPr>
              <a:lnSpc>
                <a:spcPct val="110000"/>
              </a:lnSpc>
            </a:pP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따라서 서비스는 다음과 같이 제공된다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. </a:t>
            </a:r>
          </a:p>
          <a:p>
            <a:pPr>
              <a:lnSpc>
                <a:spcPct val="110000"/>
              </a:lnSpc>
            </a:pP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2019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년 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4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월 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30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일까지의 데이터밖에 없기 때문에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, 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오늘을 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2019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년 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4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월 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30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일로 잡고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, 2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주 후인 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2019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년 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5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월 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14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일까지의 입장객 수를 예측할 수 있도록 한다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. </a:t>
            </a:r>
          </a:p>
          <a:p>
            <a:pPr>
              <a:lnSpc>
                <a:spcPct val="110000"/>
              </a:lnSpc>
            </a:pP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강화학습을 통하여 </a:t>
            </a:r>
            <a:r>
              <a:rPr lang="ko-KR" altLang="en-US" dirty="0" err="1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예측값과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r>
              <a:rPr lang="ko-KR" altLang="en-US" dirty="0" err="1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실제값의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오차를 이용하여 모델을 정교하게 만들 수도 있다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.</a:t>
            </a:r>
            <a:br>
              <a:rPr lang="ko-KR" altLang="en-US" dirty="0"/>
            </a:br>
            <a:endParaRPr lang="ko-KR" altLang="en-US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2770778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D08292C3-B0EF-4C1D-AF50-95B586213283}"/>
              </a:ext>
            </a:extLst>
          </p:cNvPr>
          <p:cNvSpPr/>
          <p:nvPr/>
        </p:nvSpPr>
        <p:spPr>
          <a:xfrm>
            <a:off x="0" y="0"/>
            <a:ext cx="12216800" cy="1186774"/>
          </a:xfrm>
          <a:prstGeom prst="rect">
            <a:avLst/>
          </a:prstGeom>
          <a:solidFill>
            <a:schemeClr val="bg2">
              <a:lumMod val="90000"/>
              <a:alpha val="86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73ED2A5-E9EA-41E1-A820-0F2789EA5B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990" y="265247"/>
            <a:ext cx="9719553" cy="656279"/>
          </a:xfrm>
        </p:spPr>
        <p:txBody>
          <a:bodyPr>
            <a:noAutofit/>
          </a:bodyPr>
          <a:lstStyle/>
          <a:p>
            <a:r>
              <a:rPr lang="ko-KR" altLang="en-US" sz="4300" dirty="0">
                <a:solidFill>
                  <a:schemeClr val="bg2">
                    <a:lumMod val="2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웹 </a:t>
            </a:r>
            <a:r>
              <a:rPr lang="en-US" altLang="ko-KR" sz="4300" dirty="0">
                <a:solidFill>
                  <a:schemeClr val="bg2">
                    <a:lumMod val="2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+ </a:t>
            </a:r>
            <a:r>
              <a:rPr lang="ko-KR" altLang="en-US" sz="4300" dirty="0">
                <a:solidFill>
                  <a:schemeClr val="bg2">
                    <a:lumMod val="2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서버구현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3C41EED8-4BCF-4282-91BD-AB19CB5E55AB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ko-KR" altLang="en-US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C596309-FDCA-4A79-BA8D-F4C37E9BB1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931" r="1379" b="5134"/>
          <a:stretch/>
        </p:blipFill>
        <p:spPr>
          <a:xfrm>
            <a:off x="657270" y="1454187"/>
            <a:ext cx="10990810" cy="5231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28028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D08292C3-B0EF-4C1D-AF50-95B586213283}"/>
              </a:ext>
            </a:extLst>
          </p:cNvPr>
          <p:cNvSpPr/>
          <p:nvPr/>
        </p:nvSpPr>
        <p:spPr>
          <a:xfrm>
            <a:off x="0" y="-84083"/>
            <a:ext cx="12216800" cy="1186774"/>
          </a:xfrm>
          <a:prstGeom prst="rect">
            <a:avLst/>
          </a:prstGeom>
          <a:solidFill>
            <a:schemeClr val="bg2">
              <a:lumMod val="90000"/>
              <a:alpha val="86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73ED2A5-E9EA-41E1-A820-0F2789EA5B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990" y="265247"/>
            <a:ext cx="9719553" cy="656279"/>
          </a:xfrm>
        </p:spPr>
        <p:txBody>
          <a:bodyPr>
            <a:noAutofit/>
          </a:bodyPr>
          <a:lstStyle/>
          <a:p>
            <a:r>
              <a:rPr lang="ko-KR" altLang="en-US" sz="4300" dirty="0">
                <a:solidFill>
                  <a:schemeClr val="bg2">
                    <a:lumMod val="2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웹 </a:t>
            </a:r>
            <a:r>
              <a:rPr lang="en-US" altLang="ko-KR" sz="4300" dirty="0">
                <a:solidFill>
                  <a:schemeClr val="bg2">
                    <a:lumMod val="2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+ </a:t>
            </a:r>
            <a:r>
              <a:rPr lang="ko-KR" altLang="en-US" sz="4300" dirty="0">
                <a:solidFill>
                  <a:schemeClr val="bg2">
                    <a:lumMod val="2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서버구현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3C41EED8-4BCF-4282-91BD-AB19CB5E55AB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ko-KR" altLang="en-US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2A0507B-FBA2-41D8-B28C-30070DAC93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438" b="5594"/>
          <a:stretch/>
        </p:blipFill>
        <p:spPr>
          <a:xfrm>
            <a:off x="537909" y="1452021"/>
            <a:ext cx="11287149" cy="5140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7812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D08292C3-B0EF-4C1D-AF50-95B586213283}"/>
              </a:ext>
            </a:extLst>
          </p:cNvPr>
          <p:cNvSpPr/>
          <p:nvPr/>
        </p:nvSpPr>
        <p:spPr>
          <a:xfrm>
            <a:off x="0" y="0"/>
            <a:ext cx="12216800" cy="1186774"/>
          </a:xfrm>
          <a:prstGeom prst="rect">
            <a:avLst/>
          </a:prstGeom>
          <a:solidFill>
            <a:schemeClr val="bg2">
              <a:lumMod val="90000"/>
              <a:alpha val="86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73ED2A5-E9EA-41E1-A820-0F2789EA5B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990" y="265247"/>
            <a:ext cx="9719553" cy="656279"/>
          </a:xfrm>
        </p:spPr>
        <p:txBody>
          <a:bodyPr>
            <a:noAutofit/>
          </a:bodyPr>
          <a:lstStyle/>
          <a:p>
            <a:r>
              <a:rPr lang="ko-KR" altLang="en-US" sz="4300" dirty="0">
                <a:solidFill>
                  <a:schemeClr val="bg2">
                    <a:lumMod val="2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웹 </a:t>
            </a:r>
            <a:r>
              <a:rPr lang="en-US" altLang="ko-KR" sz="4300" dirty="0">
                <a:solidFill>
                  <a:schemeClr val="bg2">
                    <a:lumMod val="2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+ </a:t>
            </a:r>
            <a:r>
              <a:rPr lang="ko-KR" altLang="en-US" sz="4300" dirty="0">
                <a:solidFill>
                  <a:schemeClr val="bg2">
                    <a:lumMod val="2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서버구현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3C41EED8-4BCF-4282-91BD-AB19CB5E55AB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ko-KR" altLang="en-US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069E85D-709E-438B-8569-53562A51B4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931" b="5594"/>
          <a:stretch/>
        </p:blipFill>
        <p:spPr>
          <a:xfrm>
            <a:off x="515005" y="1291461"/>
            <a:ext cx="11267090" cy="5353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09814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D08292C3-B0EF-4C1D-AF50-95B586213283}"/>
              </a:ext>
            </a:extLst>
          </p:cNvPr>
          <p:cNvSpPr/>
          <p:nvPr/>
        </p:nvSpPr>
        <p:spPr>
          <a:xfrm>
            <a:off x="0" y="0"/>
            <a:ext cx="12216800" cy="1186774"/>
          </a:xfrm>
          <a:prstGeom prst="rect">
            <a:avLst/>
          </a:prstGeom>
          <a:solidFill>
            <a:schemeClr val="bg2">
              <a:lumMod val="90000"/>
              <a:alpha val="86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73ED2A5-E9EA-41E1-A820-0F2789EA5B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990" y="265247"/>
            <a:ext cx="9719553" cy="656279"/>
          </a:xfrm>
        </p:spPr>
        <p:txBody>
          <a:bodyPr>
            <a:noAutofit/>
          </a:bodyPr>
          <a:lstStyle/>
          <a:p>
            <a:r>
              <a:rPr lang="ko-KR" altLang="en-US" sz="4300" dirty="0">
                <a:solidFill>
                  <a:schemeClr val="bg2">
                    <a:lumMod val="2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웹 </a:t>
            </a:r>
            <a:r>
              <a:rPr lang="en-US" altLang="ko-KR" sz="4300" dirty="0">
                <a:solidFill>
                  <a:schemeClr val="bg2">
                    <a:lumMod val="2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+ </a:t>
            </a:r>
            <a:r>
              <a:rPr lang="ko-KR" altLang="en-US" sz="4300" dirty="0">
                <a:solidFill>
                  <a:schemeClr val="bg2">
                    <a:lumMod val="2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서버구현</a:t>
            </a:r>
            <a:r>
              <a:rPr lang="en-US" altLang="ko-KR" sz="4300" dirty="0">
                <a:solidFill>
                  <a:schemeClr val="bg2">
                    <a:lumMod val="2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(</a:t>
            </a:r>
            <a:r>
              <a:rPr lang="ko-KR" altLang="en-US" sz="4300" dirty="0">
                <a:solidFill>
                  <a:schemeClr val="bg2">
                    <a:lumMod val="2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진행상황</a:t>
            </a:r>
            <a:r>
              <a:rPr lang="en-US" altLang="ko-KR" sz="4300" dirty="0">
                <a:solidFill>
                  <a:schemeClr val="bg2">
                    <a:lumMod val="2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)</a:t>
            </a:r>
            <a:endParaRPr lang="ko-KR" altLang="en-US" sz="4300" dirty="0">
              <a:solidFill>
                <a:schemeClr val="bg2">
                  <a:lumMod val="25000"/>
                </a:schemeClr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0D28686-58FF-48F8-8C67-11936666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현재 웹과 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local 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서버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, 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모델과의 연동까지 완료</a:t>
            </a:r>
            <a:endParaRPr lang="en-US" altLang="ko-KR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r>
              <a:rPr lang="ko-KR" altLang="en-US" dirty="0"/>
              <a:t>핵심 예측 기능 구현 완료</a:t>
            </a:r>
            <a:endParaRPr lang="en-US" altLang="ko-KR" dirty="0"/>
          </a:p>
          <a:p>
            <a:r>
              <a:rPr lang="ko-KR" altLang="en-US" dirty="0"/>
              <a:t>세부기능 추가 예정</a:t>
            </a:r>
            <a:r>
              <a:rPr lang="en-US" altLang="ko-KR" dirty="0"/>
              <a:t>(</a:t>
            </a:r>
            <a:r>
              <a:rPr lang="ko-KR" altLang="en-US" dirty="0"/>
              <a:t>주간 날씨 </a:t>
            </a:r>
            <a:r>
              <a:rPr lang="ko-KR" altLang="en-US" dirty="0" err="1"/>
              <a:t>띄워주기</a:t>
            </a:r>
            <a:r>
              <a:rPr lang="en-US" altLang="ko-KR" dirty="0"/>
              <a:t>, </a:t>
            </a:r>
            <a:r>
              <a:rPr lang="ko-KR" altLang="en-US" dirty="0"/>
              <a:t>놀이공원 정보</a:t>
            </a:r>
            <a:r>
              <a:rPr lang="en-US" altLang="ko-KR" dirty="0"/>
              <a:t>,</a:t>
            </a:r>
            <a:r>
              <a:rPr lang="ko-KR" altLang="en-US" dirty="0"/>
              <a:t> 희망 입장객 조사기능 등등</a:t>
            </a:r>
            <a:r>
              <a:rPr lang="en-US" altLang="ko-KR" dirty="0"/>
              <a:t>..)</a:t>
            </a:r>
            <a:br>
              <a:rPr lang="ko-KR" altLang="en-US" dirty="0"/>
            </a:br>
            <a:endParaRPr lang="ko-KR" altLang="en-US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068690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직사각형 255">
            <a:extLst>
              <a:ext uri="{FF2B5EF4-FFF2-40B4-BE49-F238E27FC236}">
                <a16:creationId xmlns:a16="http://schemas.microsoft.com/office/drawing/2014/main" id="{C0801365-8ED8-48A0-AB58-53C05A735C0D}"/>
              </a:ext>
            </a:extLst>
          </p:cNvPr>
          <p:cNvSpPr/>
          <p:nvPr/>
        </p:nvSpPr>
        <p:spPr>
          <a:xfrm>
            <a:off x="0" y="651721"/>
            <a:ext cx="12216800" cy="5554558"/>
          </a:xfrm>
          <a:prstGeom prst="rect">
            <a:avLst/>
          </a:prstGeom>
          <a:solidFill>
            <a:srgbClr val="6ECDA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8" name="직사각형 257">
            <a:extLst>
              <a:ext uri="{FF2B5EF4-FFF2-40B4-BE49-F238E27FC236}">
                <a16:creationId xmlns:a16="http://schemas.microsoft.com/office/drawing/2014/main" id="{C886071D-167C-4C9A-8D53-6AD2B3CAB02B}"/>
              </a:ext>
            </a:extLst>
          </p:cNvPr>
          <p:cNvSpPr/>
          <p:nvPr/>
        </p:nvSpPr>
        <p:spPr>
          <a:xfrm>
            <a:off x="2880360" y="2718036"/>
            <a:ext cx="6431280" cy="14219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90000"/>
              </a:lnSpc>
              <a:spcBef>
                <a:spcPct val="0"/>
              </a:spcBef>
              <a:defRPr/>
            </a:pPr>
            <a:r>
              <a:rPr lang="en-US" altLang="ko-KR" sz="9600" b="1" dirty="0">
                <a:solidFill>
                  <a:prstClr val="white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Thank you</a:t>
            </a:r>
          </a:p>
        </p:txBody>
      </p:sp>
      <p:pic>
        <p:nvPicPr>
          <p:cNvPr id="259" name="그림 258">
            <a:extLst>
              <a:ext uri="{FF2B5EF4-FFF2-40B4-BE49-F238E27FC236}">
                <a16:creationId xmlns:a16="http://schemas.microsoft.com/office/drawing/2014/main" id="{BD7C0510-F055-4B7C-8051-79EF839E71E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2ED78B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0" y="4863332"/>
            <a:ext cx="3952102" cy="1342947"/>
          </a:xfrm>
          <a:prstGeom prst="rect">
            <a:avLst/>
          </a:prstGeom>
        </p:spPr>
      </p:pic>
      <p:pic>
        <p:nvPicPr>
          <p:cNvPr id="260" name="그림 259">
            <a:extLst>
              <a:ext uri="{FF2B5EF4-FFF2-40B4-BE49-F238E27FC236}">
                <a16:creationId xmlns:a16="http://schemas.microsoft.com/office/drawing/2014/main" id="{E58265A8-AF19-4AC7-BF5F-26CFE21E97F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rgbClr val="2ED78B">
                <a:tint val="45000"/>
                <a:satMod val="400000"/>
              </a:srgbClr>
            </a:duotone>
          </a:blip>
          <a:srcRect l="50000"/>
          <a:stretch/>
        </p:blipFill>
        <p:spPr>
          <a:xfrm>
            <a:off x="8703611" y="4862160"/>
            <a:ext cx="1976051" cy="1342947"/>
          </a:xfrm>
          <a:prstGeom prst="rect">
            <a:avLst/>
          </a:prstGeom>
        </p:spPr>
      </p:pic>
      <p:pic>
        <p:nvPicPr>
          <p:cNvPr id="261" name="그림 260">
            <a:extLst>
              <a:ext uri="{FF2B5EF4-FFF2-40B4-BE49-F238E27FC236}">
                <a16:creationId xmlns:a16="http://schemas.microsoft.com/office/drawing/2014/main" id="{E2BF26A6-4E84-44A9-8C1A-F5303095240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rgbClr val="2ED78B">
                <a:tint val="45000"/>
                <a:satMod val="400000"/>
              </a:srgbClr>
            </a:duotone>
          </a:blip>
          <a:srcRect t="15625" r="49952"/>
          <a:stretch/>
        </p:blipFill>
        <p:spPr>
          <a:xfrm>
            <a:off x="10238843" y="5071734"/>
            <a:ext cx="1977957" cy="1133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7094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1517B1CF-658D-4A9A-B0DA-C8124AA93AE5}"/>
              </a:ext>
            </a:extLst>
          </p:cNvPr>
          <p:cNvSpPr/>
          <p:nvPr/>
        </p:nvSpPr>
        <p:spPr>
          <a:xfrm>
            <a:off x="0" y="0"/>
            <a:ext cx="12216800" cy="1186774"/>
          </a:xfrm>
          <a:prstGeom prst="rect">
            <a:avLst/>
          </a:prstGeom>
          <a:solidFill>
            <a:schemeClr val="bg2">
              <a:lumMod val="90000"/>
              <a:alpha val="86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73ED2A5-E9EA-41E1-A820-0F2789EA5B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612" y="265247"/>
            <a:ext cx="9719553" cy="656279"/>
          </a:xfrm>
        </p:spPr>
        <p:txBody>
          <a:bodyPr>
            <a:noAutofit/>
          </a:bodyPr>
          <a:lstStyle/>
          <a:p>
            <a:r>
              <a:rPr lang="en-US" altLang="ko-KR" sz="4300" dirty="0">
                <a:solidFill>
                  <a:schemeClr val="bg2">
                    <a:lumMod val="2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Contents</a:t>
            </a:r>
            <a:endParaRPr lang="ko-KR" altLang="en-US" sz="4300" dirty="0">
              <a:solidFill>
                <a:schemeClr val="bg2">
                  <a:lumMod val="25000"/>
                </a:schemeClr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0D28686-58FF-48F8-8C67-11936666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csv</a:t>
            </a: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파일 데이터 </a:t>
            </a:r>
            <a:r>
              <a:rPr lang="ko-KR" altLang="en-US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전처리</a:t>
            </a: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endParaRPr lang="en-US" altLang="ko-KR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marL="0" indent="0">
              <a:buNone/>
            </a:pPr>
            <a:endParaRPr lang="en-US" altLang="ko-KR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marL="0" indent="0">
              <a:buNone/>
            </a:pP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파이썬 코드 데이터 </a:t>
            </a:r>
            <a:r>
              <a:rPr lang="ko-KR" altLang="en-US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전처리</a:t>
            </a: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endParaRPr lang="en-US" altLang="ko-KR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marL="0" indent="0">
              <a:buNone/>
            </a:pPr>
            <a:endParaRPr lang="en-US" altLang="ko-KR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marL="0" indent="0">
              <a:buNone/>
            </a:pP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모델 구성</a:t>
            </a:r>
            <a:endParaRPr lang="en-US" altLang="ko-KR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marL="0" indent="0">
              <a:buNone/>
            </a:pPr>
            <a:endParaRPr lang="en-US" altLang="ko-KR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marL="0" indent="0">
              <a:buNone/>
            </a:pP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모델 결과 비교</a:t>
            </a:r>
            <a:endParaRPr lang="en-US" altLang="ko-KR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marL="0" indent="0">
              <a:buNone/>
            </a:pPr>
            <a:endParaRPr lang="en-US" altLang="ko-KR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marL="0" indent="0">
              <a:buNone/>
            </a:pP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한계점 </a:t>
            </a:r>
            <a:endParaRPr lang="en-US" altLang="ko-KR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marL="0" indent="0">
              <a:buNone/>
            </a:pPr>
            <a:endParaRPr lang="en-US" altLang="ko-KR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marL="0" indent="0">
              <a:buNone/>
            </a:pP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웹</a:t>
            </a:r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+</a:t>
            </a: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서버 프로토 타입</a:t>
            </a:r>
            <a:endParaRPr lang="en-US" altLang="ko-KR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endParaRPr lang="en-US" altLang="ko-KR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marL="0" indent="0">
              <a:buNone/>
            </a:pPr>
            <a:endParaRPr lang="en-US" altLang="ko-KR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endParaRPr lang="ko-KR" altLang="en-US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4" name="원형: 비어 있음 3">
            <a:extLst>
              <a:ext uri="{FF2B5EF4-FFF2-40B4-BE49-F238E27FC236}">
                <a16:creationId xmlns:a16="http://schemas.microsoft.com/office/drawing/2014/main" id="{EA7EC5F1-66CE-4DCD-AC65-B1984DCF7647}"/>
              </a:ext>
            </a:extLst>
          </p:cNvPr>
          <p:cNvSpPr/>
          <p:nvPr/>
        </p:nvSpPr>
        <p:spPr>
          <a:xfrm>
            <a:off x="437131" y="1886262"/>
            <a:ext cx="197708" cy="197708"/>
          </a:xfrm>
          <a:prstGeom prst="donut">
            <a:avLst/>
          </a:prstGeom>
          <a:solidFill>
            <a:srgbClr val="2ED78B"/>
          </a:solidFill>
          <a:ln>
            <a:solidFill>
              <a:srgbClr val="3CC50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원형: 비어 있음 6">
            <a:extLst>
              <a:ext uri="{FF2B5EF4-FFF2-40B4-BE49-F238E27FC236}">
                <a16:creationId xmlns:a16="http://schemas.microsoft.com/office/drawing/2014/main" id="{C4CAE7BD-32EB-4309-8173-3AFDFC86CD31}"/>
              </a:ext>
            </a:extLst>
          </p:cNvPr>
          <p:cNvSpPr/>
          <p:nvPr/>
        </p:nvSpPr>
        <p:spPr>
          <a:xfrm>
            <a:off x="437131" y="2642246"/>
            <a:ext cx="197708" cy="197708"/>
          </a:xfrm>
          <a:prstGeom prst="donut">
            <a:avLst/>
          </a:prstGeom>
          <a:solidFill>
            <a:srgbClr val="2ED78B"/>
          </a:solidFill>
          <a:ln>
            <a:solidFill>
              <a:srgbClr val="3CC50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원형: 비어 있음 7">
            <a:extLst>
              <a:ext uri="{FF2B5EF4-FFF2-40B4-BE49-F238E27FC236}">
                <a16:creationId xmlns:a16="http://schemas.microsoft.com/office/drawing/2014/main" id="{870AEFF7-DB73-4753-A9D4-986F8A2D5B21}"/>
              </a:ext>
            </a:extLst>
          </p:cNvPr>
          <p:cNvSpPr/>
          <p:nvPr/>
        </p:nvSpPr>
        <p:spPr>
          <a:xfrm>
            <a:off x="445215" y="3429000"/>
            <a:ext cx="197708" cy="197708"/>
          </a:xfrm>
          <a:prstGeom prst="donut">
            <a:avLst/>
          </a:prstGeom>
          <a:solidFill>
            <a:srgbClr val="2ED78B"/>
          </a:solidFill>
          <a:ln>
            <a:solidFill>
              <a:srgbClr val="3CC50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원형: 비어 있음 8">
            <a:extLst>
              <a:ext uri="{FF2B5EF4-FFF2-40B4-BE49-F238E27FC236}">
                <a16:creationId xmlns:a16="http://schemas.microsoft.com/office/drawing/2014/main" id="{B64A2C9F-9B22-40BE-8D75-354ED78367EC}"/>
              </a:ext>
            </a:extLst>
          </p:cNvPr>
          <p:cNvSpPr/>
          <p:nvPr/>
        </p:nvSpPr>
        <p:spPr>
          <a:xfrm>
            <a:off x="420775" y="4921632"/>
            <a:ext cx="197708" cy="197708"/>
          </a:xfrm>
          <a:prstGeom prst="donut">
            <a:avLst/>
          </a:prstGeom>
          <a:solidFill>
            <a:srgbClr val="2ED78B"/>
          </a:solidFill>
          <a:ln>
            <a:solidFill>
              <a:srgbClr val="3CC50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원형: 비어 있음 9">
            <a:extLst>
              <a:ext uri="{FF2B5EF4-FFF2-40B4-BE49-F238E27FC236}">
                <a16:creationId xmlns:a16="http://schemas.microsoft.com/office/drawing/2014/main" id="{140ECFF2-ED0C-4E87-9A96-95BCC502CC42}"/>
              </a:ext>
            </a:extLst>
          </p:cNvPr>
          <p:cNvSpPr/>
          <p:nvPr/>
        </p:nvSpPr>
        <p:spPr>
          <a:xfrm>
            <a:off x="437131" y="5686893"/>
            <a:ext cx="197708" cy="197708"/>
          </a:xfrm>
          <a:prstGeom prst="donut">
            <a:avLst/>
          </a:prstGeom>
          <a:solidFill>
            <a:srgbClr val="2ED78B"/>
          </a:solidFill>
          <a:ln>
            <a:solidFill>
              <a:srgbClr val="3CC50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원형: 비어 있음 11">
            <a:extLst>
              <a:ext uri="{FF2B5EF4-FFF2-40B4-BE49-F238E27FC236}">
                <a16:creationId xmlns:a16="http://schemas.microsoft.com/office/drawing/2014/main" id="{30DF55A5-8F3E-49AC-8CB7-95E7415CD991}"/>
              </a:ext>
            </a:extLst>
          </p:cNvPr>
          <p:cNvSpPr/>
          <p:nvPr/>
        </p:nvSpPr>
        <p:spPr>
          <a:xfrm>
            <a:off x="445215" y="4156371"/>
            <a:ext cx="197708" cy="197708"/>
          </a:xfrm>
          <a:prstGeom prst="donut">
            <a:avLst/>
          </a:prstGeom>
          <a:solidFill>
            <a:srgbClr val="2ED78B"/>
          </a:solidFill>
          <a:ln>
            <a:solidFill>
              <a:srgbClr val="3CC50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76717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D08292C3-B0EF-4C1D-AF50-95B586213283}"/>
              </a:ext>
            </a:extLst>
          </p:cNvPr>
          <p:cNvSpPr/>
          <p:nvPr/>
        </p:nvSpPr>
        <p:spPr>
          <a:xfrm>
            <a:off x="0" y="0"/>
            <a:ext cx="12216800" cy="1186774"/>
          </a:xfrm>
          <a:prstGeom prst="rect">
            <a:avLst/>
          </a:prstGeom>
          <a:solidFill>
            <a:schemeClr val="bg2">
              <a:lumMod val="90000"/>
              <a:alpha val="86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36A0D0E5-357D-41B4-B386-256C23DB7666}"/>
              </a:ext>
            </a:extLst>
          </p:cNvPr>
          <p:cNvSpPr txBox="1">
            <a:spLocks/>
          </p:cNvSpPr>
          <p:nvPr/>
        </p:nvSpPr>
        <p:spPr>
          <a:xfrm>
            <a:off x="362990" y="298199"/>
            <a:ext cx="9719553" cy="6562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csv</a:t>
            </a: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파일 데이터 </a:t>
            </a:r>
            <a:r>
              <a:rPr lang="ko-KR" altLang="en-US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전처리</a:t>
            </a: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- 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서울대공원 입장객 수</a:t>
            </a: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endParaRPr lang="ko-KR" altLang="en-US" dirty="0">
              <a:solidFill>
                <a:schemeClr val="bg2">
                  <a:lumMod val="25000"/>
                </a:schemeClr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E1261945-53FB-4592-98C8-56C69F3DED0A}"/>
              </a:ext>
            </a:extLst>
          </p:cNvPr>
          <p:cNvSpPr txBox="1">
            <a:spLocks/>
          </p:cNvSpPr>
          <p:nvPr/>
        </p:nvSpPr>
        <p:spPr>
          <a:xfrm>
            <a:off x="838200" y="1835978"/>
            <a:ext cx="10555014" cy="44492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52C91BA-67C6-424B-A293-524464EC332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44928" y="2971482"/>
            <a:ext cx="11568699" cy="2840739"/>
          </a:xfrm>
          <a:prstGeom prst="rect">
            <a:avLst/>
          </a:prstGeom>
        </p:spPr>
      </p:pic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703E7179-6052-47D6-AC9C-CED653447422}"/>
              </a:ext>
            </a:extLst>
          </p:cNvPr>
          <p:cNvSpPr txBox="1">
            <a:spLocks/>
          </p:cNvSpPr>
          <p:nvPr/>
        </p:nvSpPr>
        <p:spPr>
          <a:xfrm>
            <a:off x="848710" y="183597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DB3CFD5B-D680-4FA3-A001-DE770D6BBC63}"/>
              </a:ext>
            </a:extLst>
          </p:cNvPr>
          <p:cNvSpPr txBox="1">
            <a:spLocks/>
          </p:cNvSpPr>
          <p:nvPr/>
        </p:nvSpPr>
        <p:spPr>
          <a:xfrm>
            <a:off x="838200" y="183597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2004.07.01~2019.04.30 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서울대공원 입장객</a:t>
            </a:r>
          </a:p>
        </p:txBody>
      </p:sp>
    </p:spTree>
    <p:extLst>
      <p:ext uri="{BB962C8B-B14F-4D97-AF65-F5344CB8AC3E}">
        <p14:creationId xmlns:p14="http://schemas.microsoft.com/office/powerpoint/2010/main" val="33171482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D08292C3-B0EF-4C1D-AF50-95B586213283}"/>
              </a:ext>
            </a:extLst>
          </p:cNvPr>
          <p:cNvSpPr/>
          <p:nvPr/>
        </p:nvSpPr>
        <p:spPr>
          <a:xfrm>
            <a:off x="0" y="0"/>
            <a:ext cx="12216800" cy="1186774"/>
          </a:xfrm>
          <a:prstGeom prst="rect">
            <a:avLst/>
          </a:prstGeom>
          <a:solidFill>
            <a:schemeClr val="bg2">
              <a:lumMod val="90000"/>
              <a:alpha val="86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36A0D0E5-357D-41B4-B386-256C23DB7666}"/>
              </a:ext>
            </a:extLst>
          </p:cNvPr>
          <p:cNvSpPr txBox="1">
            <a:spLocks/>
          </p:cNvSpPr>
          <p:nvPr/>
        </p:nvSpPr>
        <p:spPr>
          <a:xfrm>
            <a:off x="362990" y="298199"/>
            <a:ext cx="9719553" cy="6562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csv</a:t>
            </a: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파일 데이터 </a:t>
            </a:r>
            <a:r>
              <a:rPr lang="ko-KR" altLang="en-US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전처리</a:t>
            </a: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– </a:t>
            </a: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서울 날씨</a:t>
            </a:r>
            <a:endParaRPr lang="ko-KR" altLang="en-US" dirty="0">
              <a:solidFill>
                <a:schemeClr val="bg2">
                  <a:lumMod val="25000"/>
                </a:schemeClr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E1261945-53FB-4592-98C8-56C69F3DED0A}"/>
              </a:ext>
            </a:extLst>
          </p:cNvPr>
          <p:cNvSpPr txBox="1">
            <a:spLocks/>
          </p:cNvSpPr>
          <p:nvPr/>
        </p:nvSpPr>
        <p:spPr>
          <a:xfrm>
            <a:off x="838200" y="1835978"/>
            <a:ext cx="10555014" cy="44492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703E7179-6052-47D6-AC9C-CED653447422}"/>
              </a:ext>
            </a:extLst>
          </p:cNvPr>
          <p:cNvSpPr txBox="1">
            <a:spLocks/>
          </p:cNvSpPr>
          <p:nvPr/>
        </p:nvSpPr>
        <p:spPr>
          <a:xfrm>
            <a:off x="848710" y="183597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DB3CFD5B-D680-4FA3-A001-DE770D6BBC63}"/>
              </a:ext>
            </a:extLst>
          </p:cNvPr>
          <p:cNvSpPr txBox="1">
            <a:spLocks/>
          </p:cNvSpPr>
          <p:nvPr/>
        </p:nvSpPr>
        <p:spPr>
          <a:xfrm>
            <a:off x="838200" y="183597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날씨 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– 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평균기온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, 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최저기온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, 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최고기온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, 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강수 계속시간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, 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일 강수량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09A6B76-42DA-4584-AF67-D127824607A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84196" y="2946399"/>
            <a:ext cx="10959093" cy="2164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3581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D08292C3-B0EF-4C1D-AF50-95B586213283}"/>
              </a:ext>
            </a:extLst>
          </p:cNvPr>
          <p:cNvSpPr/>
          <p:nvPr/>
        </p:nvSpPr>
        <p:spPr>
          <a:xfrm>
            <a:off x="0" y="0"/>
            <a:ext cx="12216800" cy="1186774"/>
          </a:xfrm>
          <a:prstGeom prst="rect">
            <a:avLst/>
          </a:prstGeom>
          <a:solidFill>
            <a:schemeClr val="bg2">
              <a:lumMod val="90000"/>
              <a:alpha val="86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36A0D0E5-357D-41B4-B386-256C23DB7666}"/>
              </a:ext>
            </a:extLst>
          </p:cNvPr>
          <p:cNvSpPr txBox="1">
            <a:spLocks/>
          </p:cNvSpPr>
          <p:nvPr/>
        </p:nvSpPr>
        <p:spPr>
          <a:xfrm>
            <a:off x="362990" y="298199"/>
            <a:ext cx="9719553" cy="6562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csv</a:t>
            </a: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파일 데이터 </a:t>
            </a:r>
            <a:r>
              <a:rPr lang="ko-KR" altLang="en-US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전처리</a:t>
            </a: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-  </a:t>
            </a: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체험학습 데이터</a:t>
            </a:r>
            <a:endParaRPr lang="ko-KR" altLang="en-US" dirty="0">
              <a:solidFill>
                <a:schemeClr val="bg2">
                  <a:lumMod val="25000"/>
                </a:schemeClr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E1261945-53FB-4592-98C8-56C69F3DED0A}"/>
              </a:ext>
            </a:extLst>
          </p:cNvPr>
          <p:cNvSpPr txBox="1">
            <a:spLocks/>
          </p:cNvSpPr>
          <p:nvPr/>
        </p:nvSpPr>
        <p:spPr>
          <a:xfrm>
            <a:off x="838200" y="1835978"/>
            <a:ext cx="10555014" cy="44492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703E7179-6052-47D6-AC9C-CED653447422}"/>
              </a:ext>
            </a:extLst>
          </p:cNvPr>
          <p:cNvSpPr txBox="1">
            <a:spLocks/>
          </p:cNvSpPr>
          <p:nvPr/>
        </p:nvSpPr>
        <p:spPr>
          <a:xfrm>
            <a:off x="848710" y="183597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DB3CFD5B-D680-4FA3-A001-DE770D6BBC63}"/>
              </a:ext>
            </a:extLst>
          </p:cNvPr>
          <p:cNvSpPr txBox="1">
            <a:spLocks/>
          </p:cNvSpPr>
          <p:nvPr/>
        </p:nvSpPr>
        <p:spPr>
          <a:xfrm>
            <a:off x="838200" y="183597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137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개의 체험학습 </a:t>
            </a:r>
            <a:r>
              <a:rPr lang="ko-KR" altLang="en-US" dirty="0" err="1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데이터값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= (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요일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*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비율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)*(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월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*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비율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)</a:t>
            </a:r>
            <a:endParaRPr lang="ko-KR" altLang="en-US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E9D7E1D-7255-444A-B761-1D5238DBE34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023824" y="2342867"/>
            <a:ext cx="4389347" cy="4216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0318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D08292C3-B0EF-4C1D-AF50-95B586213283}"/>
              </a:ext>
            </a:extLst>
          </p:cNvPr>
          <p:cNvSpPr/>
          <p:nvPr/>
        </p:nvSpPr>
        <p:spPr>
          <a:xfrm>
            <a:off x="0" y="0"/>
            <a:ext cx="12216800" cy="1186774"/>
          </a:xfrm>
          <a:prstGeom prst="rect">
            <a:avLst/>
          </a:prstGeom>
          <a:solidFill>
            <a:schemeClr val="bg2">
              <a:lumMod val="90000"/>
              <a:alpha val="86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36A0D0E5-357D-41B4-B386-256C23DB7666}"/>
              </a:ext>
            </a:extLst>
          </p:cNvPr>
          <p:cNvSpPr txBox="1">
            <a:spLocks/>
          </p:cNvSpPr>
          <p:nvPr/>
        </p:nvSpPr>
        <p:spPr>
          <a:xfrm>
            <a:off x="362990" y="298199"/>
            <a:ext cx="9719553" cy="6562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csv</a:t>
            </a: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파일 데이터 </a:t>
            </a:r>
            <a:r>
              <a:rPr lang="ko-KR" altLang="en-US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전처리</a:t>
            </a: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-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공휴일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E1261945-53FB-4592-98C8-56C69F3DED0A}"/>
              </a:ext>
            </a:extLst>
          </p:cNvPr>
          <p:cNvSpPr txBox="1">
            <a:spLocks/>
          </p:cNvSpPr>
          <p:nvPr/>
        </p:nvSpPr>
        <p:spPr>
          <a:xfrm>
            <a:off x="838200" y="1835978"/>
            <a:ext cx="10555014" cy="44492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703E7179-6052-47D6-AC9C-CED653447422}"/>
              </a:ext>
            </a:extLst>
          </p:cNvPr>
          <p:cNvSpPr txBox="1">
            <a:spLocks/>
          </p:cNvSpPr>
          <p:nvPr/>
        </p:nvSpPr>
        <p:spPr>
          <a:xfrm>
            <a:off x="848710" y="183597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DB3CFD5B-D680-4FA3-A001-DE770D6BBC63}"/>
              </a:ext>
            </a:extLst>
          </p:cNvPr>
          <p:cNvSpPr txBox="1">
            <a:spLocks/>
          </p:cNvSpPr>
          <p:nvPr/>
        </p:nvSpPr>
        <p:spPr>
          <a:xfrm>
            <a:off x="838200" y="183597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설날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, 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추석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, </a:t>
            </a:r>
            <a:r>
              <a:rPr lang="ko-KR" altLang="en-US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광복절 등 공휴일 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직접 입력</a:t>
            </a:r>
          </a:p>
        </p:txBody>
      </p:sp>
    </p:spTree>
    <p:extLst>
      <p:ext uri="{BB962C8B-B14F-4D97-AF65-F5344CB8AC3E}">
        <p14:creationId xmlns:p14="http://schemas.microsoft.com/office/powerpoint/2010/main" val="13528467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719</TotalTime>
  <Words>845</Words>
  <Application>Microsoft Office PowerPoint</Application>
  <PresentationFormat>와이드스크린</PresentationFormat>
  <Paragraphs>194</Paragraphs>
  <Slides>48</Slides>
  <Notes>30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48</vt:i4>
      </vt:variant>
    </vt:vector>
  </HeadingPairs>
  <TitlesOfParts>
    <vt:vector size="53" baseType="lpstr">
      <vt:lpstr>12롯데마트드림Light</vt:lpstr>
      <vt:lpstr>12롯데마트드림Medium</vt:lpstr>
      <vt:lpstr>맑은 고딕</vt:lpstr>
      <vt:lpstr>Arial</vt:lpstr>
      <vt:lpstr>Office 테마</vt:lpstr>
      <vt:lpstr>PowerPoint 프레젠테이션</vt:lpstr>
      <vt:lpstr>PowerPoint 프레젠테이션</vt:lpstr>
      <vt:lpstr>문제점</vt:lpstr>
      <vt:lpstr>해결책</vt:lpstr>
      <vt:lpstr>Contents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모델링 구조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모델링 구조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한계점 및 보완점</vt:lpstr>
      <vt:lpstr>웹 + 서버구현</vt:lpstr>
      <vt:lpstr>웹 + 서버구현</vt:lpstr>
      <vt:lpstr>웹 + 서버구현</vt:lpstr>
      <vt:lpstr>웹 + 서버구현(진행상황)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집중교육1제안발표</dc:title>
  <dc:creator>kwakms123@ajou.ac.kr</dc:creator>
  <cp:lastModifiedBy>kwakms123@ajou.ac.kr</cp:lastModifiedBy>
  <cp:revision>110</cp:revision>
  <dcterms:created xsi:type="dcterms:W3CDTF">2019-09-30T08:08:50Z</dcterms:created>
  <dcterms:modified xsi:type="dcterms:W3CDTF">2019-10-14T14:44:27Z</dcterms:modified>
</cp:coreProperties>
</file>